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84" r:id="rId6"/>
  </p:sldMasterIdLst>
  <p:notesMasterIdLst>
    <p:notesMasterId r:id="rId54"/>
  </p:notesMasterIdLst>
  <p:sldIdLst>
    <p:sldId id="256" r:id="rId7"/>
    <p:sldId id="280" r:id="rId8"/>
    <p:sldId id="281" r:id="rId9"/>
    <p:sldId id="546" r:id="rId10"/>
    <p:sldId id="525" r:id="rId11"/>
    <p:sldId id="559" r:id="rId12"/>
    <p:sldId id="547" r:id="rId13"/>
    <p:sldId id="526" r:id="rId14"/>
    <p:sldId id="258" r:id="rId15"/>
    <p:sldId id="259" r:id="rId16"/>
    <p:sldId id="260" r:id="rId17"/>
    <p:sldId id="515" r:id="rId18"/>
    <p:sldId id="519" r:id="rId19"/>
    <p:sldId id="520" r:id="rId20"/>
    <p:sldId id="551" r:id="rId21"/>
    <p:sldId id="549" r:id="rId22"/>
    <p:sldId id="261" r:id="rId23"/>
    <p:sldId id="550" r:id="rId24"/>
    <p:sldId id="262" r:id="rId25"/>
    <p:sldId id="517" r:id="rId26"/>
    <p:sldId id="518" r:id="rId27"/>
    <p:sldId id="514" r:id="rId28"/>
    <p:sldId id="275" r:id="rId29"/>
    <p:sldId id="276" r:id="rId30"/>
    <p:sldId id="527" r:id="rId31"/>
    <p:sldId id="277" r:id="rId32"/>
    <p:sldId id="529" r:id="rId33"/>
    <p:sldId id="274" r:id="rId34"/>
    <p:sldId id="548" r:id="rId35"/>
    <p:sldId id="538" r:id="rId36"/>
    <p:sldId id="508" r:id="rId37"/>
    <p:sldId id="542" r:id="rId38"/>
    <p:sldId id="561" r:id="rId39"/>
    <p:sldId id="270" r:id="rId40"/>
    <p:sldId id="556" r:id="rId41"/>
    <p:sldId id="557" r:id="rId42"/>
    <p:sldId id="560" r:id="rId43"/>
    <p:sldId id="441" r:id="rId44"/>
    <p:sldId id="552" r:id="rId45"/>
    <p:sldId id="555" r:id="rId46"/>
    <p:sldId id="553" r:id="rId47"/>
    <p:sldId id="554" r:id="rId48"/>
    <p:sldId id="453" r:id="rId49"/>
    <p:sldId id="279" r:id="rId50"/>
    <p:sldId id="558" r:id="rId51"/>
    <p:sldId id="562" r:id="rId52"/>
    <p:sldId id="563"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Founders Grotesk 1" panose="020B0604020202020204" charset="0"/>
      <p:regular r:id="rId59"/>
    </p:embeddedFont>
    <p:embeddedFont>
      <p:font typeface="Founders Grotesk 2" panose="020B0604020202020204" charset="0"/>
      <p:regular r:id="rId60"/>
    </p:embeddedFont>
    <p:embeddedFont>
      <p:font typeface="Founders Grotesk 4" panose="020B0604020202020204" charset="0"/>
      <p:regular r:id="rId61"/>
    </p:embeddedFont>
    <p:embeddedFont>
      <p:font typeface="Founders Grotesk Semibold" panose="020B0604020202020204" charset="0"/>
      <p:bold r:id="rId62"/>
    </p:embeddedFont>
    <p:embeddedFont>
      <p:font typeface="Open Sans" panose="020B060603050402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5A2"/>
    <a:srgbClr val="00B1EB"/>
    <a:srgbClr val="FFFF66"/>
    <a:srgbClr val="007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81" autoAdjust="0"/>
  </p:normalViewPr>
  <p:slideViewPr>
    <p:cSldViewPr snapToGrid="0">
      <p:cViewPr varScale="1">
        <p:scale>
          <a:sx n="49" d="100"/>
          <a:sy n="49" d="100"/>
        </p:scale>
        <p:origin x="10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64877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a:t>Les mer her: https://erasmusplussungdom.no/stotteordning/besok-eller-fa-besok-av-en-annen-ungdomsgruppe/</a:t>
            </a:r>
          </a:p>
          <a:p>
            <a:r>
              <a:rPr lang="nb-NO"/>
              <a:t>Og her: https://erasmus-plus.ec.europa.eu/programme-guide/part-b/key-action-1/youth-exchanges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252584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https://erasmusplussungdom.no/prosjekt/styrk-ditt-lokale-kulturtilbud/ </a:t>
            </a:r>
            <a:br>
              <a:rPr lang="nb-NO" dirty="0"/>
            </a:br>
            <a:br>
              <a:rPr lang="nb-NO" dirty="0"/>
            </a:br>
            <a:r>
              <a:rPr lang="nb-NO" dirty="0"/>
              <a:t>(Flere eksempler her: https://erasmusplussungdom.no/type-stotteordning/gruppeutveksling/)</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70593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https://erasmusplussungdom.no/prosjekt/kreativ-sommerleir-i-bergen-2/</a:t>
            </a:r>
          </a:p>
          <a:p>
            <a:endParaRPr lang="nb-NO" dirty="0"/>
          </a:p>
          <a:p>
            <a:r>
              <a:rPr lang="nb-NO" dirty="0"/>
              <a:t>(Flere eksempler her: https://erasmusplussungdom.no/type-stotteordning/gruppeutveksling/)</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92477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https://erasmusplussungdom.no/prosjekt/brobygging-gjennom-basket/</a:t>
            </a:r>
          </a:p>
          <a:p>
            <a:endParaRPr lang="nb-NO" dirty="0"/>
          </a:p>
          <a:p>
            <a:r>
              <a:rPr lang="nb-NO" dirty="0"/>
              <a:t>(Flere eksempler her: https://erasmusplussungdom.no/type-stotteordning/gruppeutveksling/)</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21063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her: https://erasmusplussungdom.no/stotteordning/besok-eller-fa-besok-av-en-annen-ungdomsgruppe/</a:t>
            </a:r>
          </a:p>
          <a:p>
            <a:r>
              <a:rPr lang="nb-NO" dirty="0"/>
              <a:t>Og her: https://erasmus-plus.ec.europa.eu/programme-guide/part-b/key-action-1/youth-exchanges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588710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her: https://erasmusplussungdom.no/stotteordning/besok-eller-fa-besok-av-en-annen-ungdomsgruppe/</a:t>
            </a:r>
          </a:p>
          <a:p>
            <a:r>
              <a:rPr lang="nb-NO" dirty="0"/>
              <a:t>Og her: https://erasmus-plus.ec.europa.eu/programme-guide/part-b/key-action-1/youth-exchanges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78862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60 </a:t>
            </a:r>
            <a:r>
              <a:rPr lang="nb-NO" dirty="0" err="1"/>
              <a:t>seconds</a:t>
            </a:r>
            <a:r>
              <a:rPr lang="nb-NO" dirty="0"/>
              <a:t> to </a:t>
            </a:r>
            <a:r>
              <a:rPr lang="nb-NO" dirty="0" err="1"/>
              <a:t>think</a:t>
            </a:r>
            <a:r>
              <a:rPr lang="nb-NO" dirty="0"/>
              <a:t> or </a:t>
            </a:r>
            <a:r>
              <a:rPr lang="nb-NO" dirty="0" err="1"/>
              <a:t>write</a:t>
            </a:r>
            <a:r>
              <a:rPr lang="nb-NO" dirty="0"/>
              <a:t> </a:t>
            </a:r>
            <a:r>
              <a:rPr lang="nb-NO" dirty="0" err="1"/>
              <a:t>down</a:t>
            </a:r>
            <a:r>
              <a:rPr lang="nb-NO" dirty="0"/>
              <a:t> </a:t>
            </a:r>
            <a:r>
              <a:rPr lang="nb-NO" dirty="0" err="1"/>
              <a:t>ideas</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739553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her: https://erasmusplussungdom.no/stotteordning/ungdomsstyrte-prosjekter/</a:t>
            </a:r>
          </a:p>
          <a:p>
            <a:endParaRPr lang="nb-NO" dirty="0"/>
          </a:p>
          <a:p>
            <a:r>
              <a:rPr lang="nb-NO" dirty="0"/>
              <a:t>Og her: https://erasmus-plus.ec.europa.eu/programme-guide/part-b/key-action-1/youth-participation</a:t>
            </a:r>
          </a:p>
          <a:p>
            <a:endParaRPr lang="nb-NO" dirty="0"/>
          </a:p>
          <a:p>
            <a:pPr algn="l">
              <a:buFont typeface="Arial" panose="020B0604020202020204" pitchFamily="34" charset="0"/>
              <a:buChar char="•"/>
            </a:pPr>
            <a:r>
              <a:rPr lang="en-US" b="0" i="0" dirty="0">
                <a:solidFill>
                  <a:srgbClr val="000000"/>
                </a:solidFill>
                <a:effectLst/>
                <a:latin typeface="Open Sans" panose="020B0606030504020204" pitchFamily="34" charset="0"/>
              </a:rPr>
              <a:t>provide young people with opportunities to engage and learn to participate in civic society, by offering pathways of engagement for young people in their daily lives but also in democratic life, aiming for a meaningful civic, economic, social, cultural and political participation of young people from all backgrounds, with special focus on those with fewer opportunities;</a:t>
            </a:r>
          </a:p>
          <a:p>
            <a:pPr algn="l">
              <a:buFont typeface="Arial" panose="020B0604020202020204" pitchFamily="34" charset="0"/>
              <a:buChar char="•"/>
            </a:pPr>
            <a:r>
              <a:rPr lang="en-US" b="0" i="0" dirty="0">
                <a:solidFill>
                  <a:srgbClr val="000000"/>
                </a:solidFill>
                <a:effectLst/>
                <a:latin typeface="Open Sans" panose="020B0606030504020204" pitchFamily="34" charset="0"/>
              </a:rPr>
              <a:t>raise young people's awareness about European common values and fundamental rights and contribute to the European integration process, including through contribution to the achievement of one or more of the EU Youth Goals;</a:t>
            </a:r>
          </a:p>
          <a:p>
            <a:pPr algn="l">
              <a:buFont typeface="Arial" panose="020B0604020202020204" pitchFamily="34" charset="0"/>
              <a:buChar char="•"/>
            </a:pPr>
            <a:r>
              <a:rPr lang="en-US" b="0" i="0" dirty="0">
                <a:solidFill>
                  <a:srgbClr val="000000"/>
                </a:solidFill>
                <a:effectLst/>
                <a:latin typeface="Open Sans" panose="020B0606030504020204" pitchFamily="34" charset="0"/>
              </a:rPr>
              <a:t>develop young people’s digital competences and media literacy (in particular critical thinking and the ability to assess and work with information) with a view to increasing young people’s resilience to disinformation, fake news and propaganda, as well as their capacity to participate in democratic life;</a:t>
            </a:r>
          </a:p>
          <a:p>
            <a:pPr algn="l">
              <a:buFont typeface="Arial" panose="020B0604020202020204" pitchFamily="34" charset="0"/>
              <a:buChar char="•"/>
            </a:pPr>
            <a:r>
              <a:rPr lang="en-US" b="0" i="0" dirty="0">
                <a:solidFill>
                  <a:srgbClr val="000000"/>
                </a:solidFill>
                <a:effectLst/>
                <a:latin typeface="Open Sans" panose="020B0606030504020204" pitchFamily="34" charset="0"/>
              </a:rPr>
              <a:t>bring together young people and decision makers at local, regional, national and transnational level and/or contribute to the EU Youth Dialogue.</a:t>
            </a: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522924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https://erasmusplussungdom.no/arrangement/nasjonal-samling-for-ungdomsradene/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4028446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a:t>https://erasmusplussungdom.no/prosjekt/guttekonferansen/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82469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134080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https://erasmusplussungdom.no/prosjekt/flere-unge-stemmer/</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9217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her: https://erasmusplussungdom.no/stotteordning/ungdomsstyrte-prosjekter/</a:t>
            </a:r>
          </a:p>
          <a:p>
            <a:endParaRPr lang="nb-NO" dirty="0"/>
          </a:p>
          <a:p>
            <a:r>
              <a:rPr lang="nb-NO" dirty="0"/>
              <a:t>Og her: https://erasmus-plus.ec.europa.eu/programme-guide/part-b/key-action-1/youth-participation</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756469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60 </a:t>
            </a:r>
            <a:r>
              <a:rPr lang="nb-NO" dirty="0" err="1"/>
              <a:t>seconds</a:t>
            </a:r>
            <a:r>
              <a:rPr lang="nb-NO" dirty="0"/>
              <a:t> to </a:t>
            </a:r>
            <a:r>
              <a:rPr lang="nb-NO" dirty="0" err="1"/>
              <a:t>think</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98686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https://erasmus-plus.ec.europa.eu/programme-guide/part-b/key-action-2 </a:t>
            </a:r>
          </a:p>
          <a:p>
            <a:endParaRPr lang="nb-NO" dirty="0"/>
          </a:p>
          <a:p>
            <a:r>
              <a:rPr lang="nb-NO" dirty="0"/>
              <a:t>Budskap til samfunnet: Å bidra til ungdommers utvikling kan få grenseløse ringvirkninger i samfunnet.</a:t>
            </a:r>
          </a:p>
          <a:p>
            <a:endParaRPr lang="nb-NO" dirty="0"/>
          </a:p>
          <a:p>
            <a:r>
              <a:rPr lang="nb-NO" dirty="0"/>
              <a:t>Hele budskapet: Når unge mennesker samarbeider, medvirker og opplever nye ting sammen, utvikler de kunnskap, ferdigheter og holdninger på helt unike måter. Slike menneskemøter – både i lokale prosjekter og på tvers av kulturer og landegrenser – bidrar til økt forståelse, samtidig som de motvirker polarisering.</a:t>
            </a:r>
          </a:p>
          <a:p>
            <a:endParaRPr lang="nb-NO" dirty="0"/>
          </a:p>
          <a:p>
            <a:r>
              <a:rPr lang="nb-NO" dirty="0"/>
              <a:t>Kulturutvekslinger gir ungdom anledning til å oppleve andres samfunn, men også til å reflektere over eget. Erfaringer som dette gjør at man knyttes tettere til storsamfunnet man er en del av.</a:t>
            </a:r>
          </a:p>
          <a:p>
            <a:endParaRPr lang="nb-NO" dirty="0"/>
          </a:p>
          <a:p>
            <a:r>
              <a:rPr lang="nb-NO" dirty="0"/>
              <a:t>Erasmus+ ungdom jobber for at ungdom i Norge skal ha mulighet til å utvikle seg gjennom slike opplevelser, uansett hvilken bakgrunn og bagasje de har. Det bygges både selvtillit og kompetanse som styrker ungdommen – både som individ og som gruppe.</a:t>
            </a:r>
          </a:p>
          <a:p>
            <a:endParaRPr lang="nb-NO" dirty="0"/>
          </a:p>
          <a:p>
            <a:r>
              <a:rPr lang="nb-NO" dirty="0"/>
              <a:t>Å bidra til unge menneskers utvikling er en av de viktigste samfunnsoppgavene vi har. Den innsatsen som legges ned i ungdomsarbeid – både frivillig og lønnet – har en direkte innvirkning på mulighetsrommet til hver enkelt ungdom, og dermed også på samfunnet de er en del av.</a:t>
            </a:r>
          </a:p>
          <a:p>
            <a:endParaRPr lang="nb-NO" dirty="0"/>
          </a:p>
          <a:p>
            <a:r>
              <a:rPr lang="nb-NO" dirty="0"/>
              <a:t>Vi vet at programmet vårt fungerer, og gjør oss alle bedre egnet til å bygge et mer inkluderende og åpent samfunn, både i Norge og i Europa.</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916562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https://erasmusplussungdom.no/prosjekt/seilende-nysirkusforestilling-om-baerekraft-og-miljo/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858640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https://givemesomedialog.com/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1032602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https://erasmusplussungdom.no/stotteordning/sma-samarbeidsprosjekter/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https://erasmus-plus.ec.europa.eu/programme-guide/part-b/key-action-2/small-scale-partnerships </a:t>
            </a: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789301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https://erasmusplussungdom.no/prosjekt/okologisk-gronnsakshage-for-integrering/ </a:t>
            </a:r>
          </a:p>
          <a:p>
            <a:endParaRPr lang="nb-NO" dirty="0"/>
          </a:p>
          <a:p>
            <a:r>
              <a:rPr lang="nb-NO" dirty="0"/>
              <a:t>NB: Dette prosjektet fikk egentlig støtte i forrige programperiode, gjennom ordningen «Strategiske partnerskap» - da var det ikke faste sekkebeløp på enten 30 000 eller 60 000 som det er nå. Likevel kan vi si at dette prosjektets omfang tilsvarer det som ville vært et prosjekt med støtte fra «Små samarbeidsprosjekter» i dag</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943013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https://erasmusplussungdom.no/stotteordning/sma-samarbeidsprosjekter/</a:t>
            </a:r>
          </a:p>
          <a:p>
            <a:endParaRPr lang="nb-NO" dirty="0"/>
          </a:p>
          <a:p>
            <a:r>
              <a:rPr lang="nb-NO" dirty="0"/>
              <a:t>https://erasmus-plus.ec.europa.eu/programme-guide/part-b/key-action-2/small-scale-partnerships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714103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60 </a:t>
            </a:r>
            <a:r>
              <a:rPr lang="nb-NO" dirty="0" err="1"/>
              <a:t>seconds</a:t>
            </a:r>
            <a:r>
              <a:rPr lang="nb-NO" dirty="0"/>
              <a:t> to </a:t>
            </a:r>
            <a:r>
              <a:rPr lang="nb-NO" dirty="0" err="1"/>
              <a:t>think</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78184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70143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81457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Bruk denne sliden hvis fristene for neste år ikke er klare ennå</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454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https://webgate.ec.europa.eu/erasmus-esc/index/</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167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887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Les mer her: https://erasmusplussungdom.no/kurs/</a:t>
            </a:r>
          </a:p>
          <a:p>
            <a:r>
              <a:rPr lang="nb-NO" dirty="0"/>
              <a:t>(</a:t>
            </a:r>
            <a:r>
              <a:rPr lang="nb-NO" dirty="0" err="1"/>
              <a:t>skroll</a:t>
            </a:r>
            <a:r>
              <a:rPr lang="nb-NO" dirty="0"/>
              <a:t> nedover forbi kursene for å lese: «Slik søker du om å delta på kurs»</a:t>
            </a:r>
          </a:p>
        </p:txBody>
      </p:sp>
      <p:sp>
        <p:nvSpPr>
          <p:cNvPr id="4" name="Plassholder for lysbildenumm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1250466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https://www.salto-youth.net/tools/european-training-calendar/training/well-bee-ing-let-it-bee-sustainable-well-being-of-people-and-planet.11759/</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587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https://www.salto-youth.net/tools/european-training-calendar/training/the-power-of-non-formal-education.11770/</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628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https://www.salto-youth.net/tools/european-training-calendar/training/online-challenge-develop-your-quality-e-esc-project-focused-on-youth-participation.11785/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A965A-F59A-42D6-95CF-B84B065FA0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502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https://erasmusplussungdom.no/kontakt-oss/ </a:t>
            </a:r>
          </a:p>
        </p:txBody>
      </p:sp>
      <p:sp>
        <p:nvSpPr>
          <p:cNvPr id="4" name="Plassholder for lysbildenumm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1691452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err="1"/>
              <a:t>Sometimes</a:t>
            </a:r>
            <a:r>
              <a:rPr lang="nb-NO" dirty="0"/>
              <a:t> it </a:t>
            </a:r>
            <a:r>
              <a:rPr lang="nb-NO" dirty="0" err="1"/>
              <a:t>can</a:t>
            </a:r>
            <a:r>
              <a:rPr lang="nb-NO" dirty="0"/>
              <a:t> </a:t>
            </a:r>
            <a:r>
              <a:rPr lang="nb-NO" dirty="0" err="1"/>
              <a:t>help</a:t>
            </a:r>
            <a:r>
              <a:rPr lang="nb-NO" dirty="0"/>
              <a:t> to </a:t>
            </a:r>
            <a:r>
              <a:rPr lang="nb-NO" dirty="0" err="1"/>
              <a:t>think</a:t>
            </a:r>
            <a:r>
              <a:rPr lang="nb-NO" dirty="0"/>
              <a:t> </a:t>
            </a:r>
            <a:r>
              <a:rPr lang="nb-NO" dirty="0" err="1"/>
              <a:t>backwards</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4154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a:t>How </a:t>
            </a:r>
            <a:r>
              <a:rPr lang="nb-NO" dirty="0" err="1"/>
              <a:t>was</a:t>
            </a:r>
            <a:r>
              <a:rPr lang="nb-NO" dirty="0"/>
              <a:t> it?</a:t>
            </a:r>
          </a:p>
          <a:p>
            <a:r>
              <a:rPr lang="nb-NO" dirty="0" err="1"/>
              <a:t>Did</a:t>
            </a:r>
            <a:r>
              <a:rPr lang="nb-NO" dirty="0"/>
              <a:t> </a:t>
            </a:r>
            <a:r>
              <a:rPr lang="nb-NO" dirty="0" err="1"/>
              <a:t>you</a:t>
            </a:r>
            <a:r>
              <a:rPr lang="nb-NO" dirty="0"/>
              <a:t> </a:t>
            </a:r>
            <a:r>
              <a:rPr lang="nb-NO" dirty="0" err="1"/>
              <a:t>find</a:t>
            </a:r>
            <a:r>
              <a:rPr lang="nb-NO" dirty="0"/>
              <a:t> </a:t>
            </a:r>
            <a:r>
              <a:rPr lang="nb-NO" dirty="0" err="1"/>
              <a:t>any</a:t>
            </a:r>
            <a:r>
              <a:rPr lang="nb-NO" dirty="0"/>
              <a:t> </a:t>
            </a:r>
            <a:r>
              <a:rPr lang="nb-NO" dirty="0" err="1"/>
              <a:t>similarities</a:t>
            </a:r>
            <a:r>
              <a:rPr lang="nb-NO" dirty="0"/>
              <a:t>/</a:t>
            </a:r>
            <a:r>
              <a:rPr lang="nb-NO" dirty="0" err="1"/>
              <a:t>differences</a:t>
            </a:r>
            <a:r>
              <a:rPr lang="nb-NO" dirty="0"/>
              <a:t>?</a:t>
            </a:r>
          </a:p>
          <a:p>
            <a:r>
              <a:rPr lang="nb-NO" dirty="0" err="1"/>
              <a:t>What</a:t>
            </a:r>
            <a:r>
              <a:rPr lang="nb-NO" dirty="0"/>
              <a:t> </a:t>
            </a:r>
            <a:r>
              <a:rPr lang="nb-NO" dirty="0" err="1"/>
              <a:t>can</a:t>
            </a:r>
            <a:r>
              <a:rPr lang="nb-NO" dirty="0"/>
              <a:t> </a:t>
            </a:r>
            <a:r>
              <a:rPr lang="nb-NO" dirty="0" err="1"/>
              <a:t>this</a:t>
            </a:r>
            <a:r>
              <a:rPr lang="nb-NO" dirty="0"/>
              <a:t> tell </a:t>
            </a:r>
            <a:r>
              <a:rPr lang="nb-NO" dirty="0" err="1"/>
              <a:t>us</a:t>
            </a:r>
            <a:r>
              <a:rPr lang="nb-NO" dirty="0"/>
              <a:t> </a:t>
            </a:r>
            <a:r>
              <a:rPr lang="nb-NO" dirty="0" err="1"/>
              <a:t>about</a:t>
            </a:r>
            <a:r>
              <a:rPr lang="nb-NO" dirty="0"/>
              <a:t> </a:t>
            </a:r>
            <a:r>
              <a:rPr lang="nb-NO" dirty="0" err="1"/>
              <a:t>us</a:t>
            </a:r>
            <a:r>
              <a:rPr lang="nb-NO" dirty="0"/>
              <a:t>? </a:t>
            </a:r>
            <a:r>
              <a:rPr lang="nb-NO" dirty="0" err="1"/>
              <a:t>Can</a:t>
            </a:r>
            <a:r>
              <a:rPr lang="nb-NO" dirty="0"/>
              <a:t> </a:t>
            </a:r>
            <a:r>
              <a:rPr lang="nb-NO" dirty="0" err="1"/>
              <a:t>this</a:t>
            </a:r>
            <a:r>
              <a:rPr lang="nb-NO" dirty="0"/>
              <a:t> tell </a:t>
            </a:r>
            <a:r>
              <a:rPr lang="nb-NO" dirty="0" err="1"/>
              <a:t>us</a:t>
            </a:r>
            <a:r>
              <a:rPr lang="nb-NO" dirty="0"/>
              <a:t> </a:t>
            </a:r>
            <a:r>
              <a:rPr lang="nb-NO" dirty="0" err="1"/>
              <a:t>something</a:t>
            </a:r>
            <a:r>
              <a:rPr lang="nb-NO" dirty="0"/>
              <a:t> </a:t>
            </a:r>
            <a:r>
              <a:rPr lang="nb-NO" dirty="0" err="1"/>
              <a:t>about</a:t>
            </a:r>
            <a:r>
              <a:rPr lang="nb-NO" dirty="0"/>
              <a:t> </a:t>
            </a:r>
            <a:r>
              <a:rPr lang="nb-NO" dirty="0" err="1"/>
              <a:t>our</a:t>
            </a:r>
            <a:r>
              <a:rPr lang="nb-NO" dirty="0"/>
              <a:t> </a:t>
            </a:r>
            <a:r>
              <a:rPr lang="nb-NO" dirty="0" err="1"/>
              <a:t>cultures</a:t>
            </a:r>
            <a:r>
              <a:rPr lang="nb-NO" dirty="0"/>
              <a:t>?</a:t>
            </a:r>
          </a:p>
          <a:p>
            <a:r>
              <a:rPr lang="nb-NO" dirty="0" err="1"/>
              <a:t>Intercultural</a:t>
            </a:r>
            <a:r>
              <a:rPr lang="nb-NO" dirty="0"/>
              <a:t> </a:t>
            </a:r>
            <a:r>
              <a:rPr lang="nb-NO" dirty="0" err="1"/>
              <a:t>learning</a:t>
            </a:r>
            <a:r>
              <a:rPr lang="nb-NO" dirty="0"/>
              <a:t> is at </a:t>
            </a:r>
            <a:r>
              <a:rPr lang="nb-NO" dirty="0" err="1"/>
              <a:t>the</a:t>
            </a:r>
            <a:r>
              <a:rPr lang="nb-NO" dirty="0"/>
              <a:t> </a:t>
            </a:r>
            <a:r>
              <a:rPr lang="nb-NO" dirty="0" err="1"/>
              <a:t>core</a:t>
            </a:r>
            <a:r>
              <a:rPr lang="nb-NO" dirty="0"/>
              <a:t> of Erasmus+ - by </a:t>
            </a:r>
            <a:r>
              <a:rPr lang="nb-NO" dirty="0" err="1"/>
              <a:t>meeting</a:t>
            </a:r>
            <a:r>
              <a:rPr lang="nb-NO" dirty="0"/>
              <a:t> </a:t>
            </a:r>
            <a:r>
              <a:rPr lang="nb-NO" dirty="0" err="1"/>
              <a:t>people</a:t>
            </a:r>
            <a:r>
              <a:rPr lang="nb-NO" dirty="0"/>
              <a:t> from </a:t>
            </a:r>
            <a:r>
              <a:rPr lang="nb-NO" dirty="0" err="1"/>
              <a:t>other</a:t>
            </a:r>
            <a:r>
              <a:rPr lang="nb-NO" dirty="0"/>
              <a:t> </a:t>
            </a:r>
            <a:r>
              <a:rPr lang="nb-NO" dirty="0" err="1"/>
              <a:t>cultures</a:t>
            </a:r>
            <a:r>
              <a:rPr lang="nb-NO" dirty="0"/>
              <a:t>, </a:t>
            </a:r>
            <a:r>
              <a:rPr lang="nb-NO" dirty="0" err="1"/>
              <a:t>you</a:t>
            </a:r>
            <a:r>
              <a:rPr lang="nb-NO" dirty="0"/>
              <a:t> </a:t>
            </a:r>
            <a:r>
              <a:rPr lang="nb-NO" dirty="0" err="1"/>
              <a:t>might</a:t>
            </a:r>
            <a:r>
              <a:rPr lang="nb-NO" dirty="0"/>
              <a:t> </a:t>
            </a:r>
            <a:r>
              <a:rPr lang="nb-NO" dirty="0" err="1"/>
              <a:t>learn</a:t>
            </a:r>
            <a:r>
              <a:rPr lang="nb-NO" dirty="0"/>
              <a:t> </a:t>
            </a:r>
            <a:r>
              <a:rPr lang="nb-NO" dirty="0" err="1"/>
              <a:t>something</a:t>
            </a:r>
            <a:r>
              <a:rPr lang="nb-NO" dirty="0"/>
              <a:t> </a:t>
            </a:r>
            <a:r>
              <a:rPr lang="nb-NO" dirty="0" err="1"/>
              <a:t>about</a:t>
            </a:r>
            <a:r>
              <a:rPr lang="nb-NO" dirty="0"/>
              <a:t> </a:t>
            </a:r>
            <a:r>
              <a:rPr lang="nb-NO" dirty="0" err="1"/>
              <a:t>yourselves</a:t>
            </a:r>
            <a:r>
              <a:rPr lang="nb-NO" dirty="0"/>
              <a:t> </a:t>
            </a:r>
            <a:r>
              <a:rPr lang="nb-NO" dirty="0" err="1"/>
              <a:t>too</a:t>
            </a:r>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121632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r>
              <a:rPr lang="nb-NO" dirty="0" err="1"/>
              <a:t>Look</a:t>
            </a:r>
            <a:r>
              <a:rPr lang="nb-NO" dirty="0"/>
              <a:t> </a:t>
            </a:r>
            <a:r>
              <a:rPr lang="nb-NO" dirty="0" err="1"/>
              <a:t>here</a:t>
            </a:r>
            <a:r>
              <a:rPr lang="nb-NO" dirty="0"/>
              <a:t> for Norwegian guides: https://erasmusplussungdom.no/veiledning/</a:t>
            </a:r>
          </a:p>
          <a:p>
            <a:endParaRPr lang="nb-NO" dirty="0"/>
          </a:p>
          <a:p>
            <a:r>
              <a:rPr lang="nb-NO" dirty="0" err="1"/>
              <a:t>Maybe</a:t>
            </a:r>
            <a:r>
              <a:rPr lang="nb-NO" dirty="0"/>
              <a:t> </a:t>
            </a:r>
            <a:r>
              <a:rPr lang="nb-NO" dirty="0" err="1"/>
              <a:t>your</a:t>
            </a:r>
            <a:r>
              <a:rPr lang="nb-NO" dirty="0"/>
              <a:t> National </a:t>
            </a:r>
            <a:r>
              <a:rPr lang="nb-NO" dirty="0" err="1"/>
              <a:t>Agency</a:t>
            </a:r>
            <a:r>
              <a:rPr lang="nb-NO" dirty="0"/>
              <a:t> have </a:t>
            </a:r>
            <a:r>
              <a:rPr lang="nb-NO" dirty="0" err="1"/>
              <a:t>made</a:t>
            </a:r>
            <a:r>
              <a:rPr lang="nb-NO" dirty="0"/>
              <a:t> </a:t>
            </a:r>
            <a:r>
              <a:rPr lang="nb-NO" dirty="0" err="1"/>
              <a:t>something</a:t>
            </a:r>
            <a:r>
              <a:rPr lang="nb-NO" dirty="0"/>
              <a:t> </a:t>
            </a:r>
            <a:r>
              <a:rPr lang="nb-NO" dirty="0" err="1"/>
              <a:t>similar</a:t>
            </a:r>
            <a:r>
              <a:rPr lang="nb-NO" dirty="0"/>
              <a:t>?</a:t>
            </a: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275031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Erasmus+ er et EU-program, og Erasmus+ youth er </a:t>
            </a:r>
            <a:r>
              <a:rPr lang="en-US" dirty="0" err="1"/>
              <a:t>kun</a:t>
            </a:r>
            <a:r>
              <a:rPr lang="en-US" dirty="0"/>
              <a:t> </a:t>
            </a:r>
            <a:r>
              <a:rPr lang="en-US" dirty="0" err="1"/>
              <a:t>en</a:t>
            </a:r>
            <a:r>
              <a:rPr lang="en-US" dirty="0"/>
              <a:t> </a:t>
            </a:r>
            <a:r>
              <a:rPr lang="en-US" dirty="0" err="1"/>
              <a:t>liten</a:t>
            </a:r>
            <a:r>
              <a:rPr lang="en-US" dirty="0"/>
              <a:t> del av </a:t>
            </a:r>
            <a:r>
              <a:rPr lang="en-US" dirty="0" err="1"/>
              <a:t>dette</a:t>
            </a:r>
            <a:r>
              <a:rPr lang="en-US" dirty="0"/>
              <a:t>.</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375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Erasmus+ er et EU-program, og Erasmus+ youth er </a:t>
            </a:r>
            <a:r>
              <a:rPr lang="en-US" dirty="0" err="1"/>
              <a:t>kun</a:t>
            </a:r>
            <a:r>
              <a:rPr lang="en-US" dirty="0"/>
              <a:t> </a:t>
            </a:r>
            <a:r>
              <a:rPr lang="en-US" dirty="0" err="1"/>
              <a:t>en</a:t>
            </a:r>
            <a:r>
              <a:rPr lang="en-US" dirty="0"/>
              <a:t> </a:t>
            </a:r>
            <a:r>
              <a:rPr lang="en-US" dirty="0" err="1"/>
              <a:t>liten</a:t>
            </a:r>
            <a:r>
              <a:rPr lang="en-US" dirty="0"/>
              <a:t> del av </a:t>
            </a:r>
            <a:r>
              <a:rPr lang="en-US" dirty="0" err="1"/>
              <a:t>dette</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35591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With the youth part of Erasmus+ it’s all about taking action, participating in democratic life, being active citizens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362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https://erasmus-plus.ec.europa.eu/programme-guide/part-a/eligible-countries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52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9411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emf"/><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kjemaløsning 1">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4E79DA73-ADB7-0145-9E20-B158236E0330}"/>
              </a:ext>
            </a:extLst>
          </p:cNvPr>
          <p:cNvSpPr>
            <a:spLocks noGrp="1"/>
          </p:cNvSpPr>
          <p:nvPr>
            <p:ph type="body" sz="quarter" idx="10"/>
          </p:nvPr>
        </p:nvSpPr>
        <p:spPr>
          <a:xfrm>
            <a:off x="1538900" y="4104175"/>
            <a:ext cx="3663104" cy="4581611"/>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4" name="Plassholder for tekst 3">
            <a:extLst>
              <a:ext uri="{FF2B5EF4-FFF2-40B4-BE49-F238E27FC236}">
                <a16:creationId xmlns:a16="http://schemas.microsoft.com/office/drawing/2014/main" id="{4634834F-2840-F341-BA0D-DF6B13632066}"/>
              </a:ext>
            </a:extLst>
          </p:cNvPr>
          <p:cNvSpPr>
            <a:spLocks noGrp="1"/>
          </p:cNvSpPr>
          <p:nvPr>
            <p:ph type="body" sz="quarter" idx="13"/>
          </p:nvPr>
        </p:nvSpPr>
        <p:spPr>
          <a:xfrm>
            <a:off x="1538720" y="3406599"/>
            <a:ext cx="3662363" cy="423257"/>
          </a:xfrm>
          <a:prstGeom prst="rect">
            <a:avLst/>
          </a:prstGeom>
        </p:spPr>
        <p:txBody>
          <a:bodyPr/>
          <a:lstStyle>
            <a:lvl1pPr marL="0" indent="0" algn="ctr">
              <a:buFontTx/>
              <a:buNone/>
              <a:defRPr sz="2700" b="1" i="0">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
        <p:nvSpPr>
          <p:cNvPr id="16" name="Plassholder for tekst 10">
            <a:extLst>
              <a:ext uri="{FF2B5EF4-FFF2-40B4-BE49-F238E27FC236}">
                <a16:creationId xmlns:a16="http://schemas.microsoft.com/office/drawing/2014/main" id="{93EC9705-D5FF-AA45-A59C-938D4143E6FB}"/>
              </a:ext>
            </a:extLst>
          </p:cNvPr>
          <p:cNvSpPr>
            <a:spLocks noGrp="1"/>
          </p:cNvSpPr>
          <p:nvPr>
            <p:ph type="body" sz="quarter" idx="14"/>
          </p:nvPr>
        </p:nvSpPr>
        <p:spPr>
          <a:xfrm>
            <a:off x="7311994" y="4104173"/>
            <a:ext cx="3663104" cy="4581611"/>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17" name="Plassholder for tekst 3">
            <a:extLst>
              <a:ext uri="{FF2B5EF4-FFF2-40B4-BE49-F238E27FC236}">
                <a16:creationId xmlns:a16="http://schemas.microsoft.com/office/drawing/2014/main" id="{E481FD40-3B71-354D-ACF3-7CF78D9671BE}"/>
              </a:ext>
            </a:extLst>
          </p:cNvPr>
          <p:cNvSpPr>
            <a:spLocks noGrp="1"/>
          </p:cNvSpPr>
          <p:nvPr>
            <p:ph type="body" sz="quarter" idx="15"/>
          </p:nvPr>
        </p:nvSpPr>
        <p:spPr>
          <a:xfrm>
            <a:off x="7311814" y="3406598"/>
            <a:ext cx="3662363" cy="423257"/>
          </a:xfrm>
          <a:prstGeom prst="rect">
            <a:avLst/>
          </a:prstGeom>
        </p:spPr>
        <p:txBody>
          <a:bodyPr/>
          <a:lstStyle>
            <a:lvl1pPr marL="0" indent="0" algn="ctr">
              <a:buFontTx/>
              <a:buNone/>
              <a:defRPr sz="2700" b="1" i="0">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
        <p:nvSpPr>
          <p:cNvPr id="19" name="Plassholder for tekst 10">
            <a:extLst>
              <a:ext uri="{FF2B5EF4-FFF2-40B4-BE49-F238E27FC236}">
                <a16:creationId xmlns:a16="http://schemas.microsoft.com/office/drawing/2014/main" id="{C189B5DB-0233-E849-A254-2A5A725A6C38}"/>
              </a:ext>
            </a:extLst>
          </p:cNvPr>
          <p:cNvSpPr>
            <a:spLocks noGrp="1"/>
          </p:cNvSpPr>
          <p:nvPr>
            <p:ph type="body" sz="quarter" idx="16"/>
          </p:nvPr>
        </p:nvSpPr>
        <p:spPr>
          <a:xfrm>
            <a:off x="13077380" y="4104173"/>
            <a:ext cx="3663104" cy="4581611"/>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20" name="Plassholder for tekst 3">
            <a:extLst>
              <a:ext uri="{FF2B5EF4-FFF2-40B4-BE49-F238E27FC236}">
                <a16:creationId xmlns:a16="http://schemas.microsoft.com/office/drawing/2014/main" id="{4051F988-72D3-A04D-B6D5-F5F6616B9F81}"/>
              </a:ext>
            </a:extLst>
          </p:cNvPr>
          <p:cNvSpPr>
            <a:spLocks noGrp="1"/>
          </p:cNvSpPr>
          <p:nvPr>
            <p:ph type="body" sz="quarter" idx="17"/>
          </p:nvPr>
        </p:nvSpPr>
        <p:spPr>
          <a:xfrm>
            <a:off x="13077200" y="3406598"/>
            <a:ext cx="3662363" cy="423257"/>
          </a:xfrm>
          <a:prstGeom prst="rect">
            <a:avLst/>
          </a:prstGeom>
        </p:spPr>
        <p:txBody>
          <a:bodyPr/>
          <a:lstStyle>
            <a:lvl1pPr marL="0" indent="0" algn="ctr">
              <a:buFontTx/>
              <a:buNone/>
              <a:defRPr sz="2700" b="1" i="0">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
        <p:nvSpPr>
          <p:cNvPr id="21" name="Avrundet rektangel 6">
            <a:extLst>
              <a:ext uri="{FF2B5EF4-FFF2-40B4-BE49-F238E27FC236}">
                <a16:creationId xmlns:a16="http://schemas.microsoft.com/office/drawing/2014/main" id="{AE4F7A8C-10C2-C54C-A084-2F144D3AE772}"/>
              </a:ext>
            </a:extLst>
          </p:cNvPr>
          <p:cNvSpPr/>
          <p:nvPr userDrawn="1"/>
        </p:nvSpPr>
        <p:spPr>
          <a:xfrm>
            <a:off x="1097757" y="3016332"/>
            <a:ext cx="4546299" cy="6177675"/>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2" name="Avrundet rektangel 6">
            <a:extLst>
              <a:ext uri="{FF2B5EF4-FFF2-40B4-BE49-F238E27FC236}">
                <a16:creationId xmlns:a16="http://schemas.microsoft.com/office/drawing/2014/main" id="{E7BEB33C-13BB-7849-994B-8AF1B477B97C}"/>
              </a:ext>
            </a:extLst>
          </p:cNvPr>
          <p:cNvSpPr/>
          <p:nvPr userDrawn="1"/>
        </p:nvSpPr>
        <p:spPr>
          <a:xfrm>
            <a:off x="6870851" y="3016332"/>
            <a:ext cx="4546299" cy="6177675"/>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3" name="Avrundet rektangel 6">
            <a:extLst>
              <a:ext uri="{FF2B5EF4-FFF2-40B4-BE49-F238E27FC236}">
                <a16:creationId xmlns:a16="http://schemas.microsoft.com/office/drawing/2014/main" id="{B6939FBF-F32C-464F-B3DD-D5534F301A43}"/>
              </a:ext>
            </a:extLst>
          </p:cNvPr>
          <p:cNvSpPr/>
          <p:nvPr userDrawn="1"/>
        </p:nvSpPr>
        <p:spPr>
          <a:xfrm>
            <a:off x="12643944" y="3016332"/>
            <a:ext cx="4546299" cy="6177675"/>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2" name="Tittel 1">
            <a:extLst>
              <a:ext uri="{FF2B5EF4-FFF2-40B4-BE49-F238E27FC236}">
                <a16:creationId xmlns:a16="http://schemas.microsoft.com/office/drawing/2014/main" id="{D50D87A9-43D8-8A45-B11C-B2FD838F47F1}"/>
              </a:ext>
            </a:extLst>
          </p:cNvPr>
          <p:cNvSpPr>
            <a:spLocks noGrp="1"/>
          </p:cNvSpPr>
          <p:nvPr>
            <p:ph type="title"/>
          </p:nvPr>
        </p:nvSpPr>
        <p:spPr>
          <a:xfrm>
            <a:off x="1259251" y="1007846"/>
            <a:ext cx="15760931" cy="860316"/>
          </a:xfrm>
          <a:prstGeom prst="rect">
            <a:avLst/>
          </a:prstGeom>
        </p:spPr>
        <p:txBody>
          <a:bodyPr>
            <a:normAutofit/>
          </a:bodyPr>
          <a:lstStyle>
            <a:lvl1pPr algn="ctr">
              <a:defRPr sz="5400">
                <a:solidFill>
                  <a:schemeClr val="tx1"/>
                </a:solidFill>
              </a:defRPr>
            </a:lvl1pPr>
          </a:lstStyle>
          <a:p>
            <a:r>
              <a:rPr lang="nb-NO"/>
              <a:t>Klikk for å redigere tittelstil</a:t>
            </a:r>
          </a:p>
        </p:txBody>
      </p:sp>
    </p:spTree>
    <p:extLst>
      <p:ext uri="{BB962C8B-B14F-4D97-AF65-F5344CB8AC3E}">
        <p14:creationId xmlns:p14="http://schemas.microsoft.com/office/powerpoint/2010/main" val="258514397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jemaløsning 2">
    <p:spTree>
      <p:nvGrpSpPr>
        <p:cNvPr id="1" name=""/>
        <p:cNvGrpSpPr/>
        <p:nvPr/>
      </p:nvGrpSpPr>
      <p:grpSpPr>
        <a:xfrm>
          <a:off x="0" y="0"/>
          <a:ext cx="0" cy="0"/>
          <a:chOff x="0" y="0"/>
          <a:chExt cx="0" cy="0"/>
        </a:xfrm>
      </p:grpSpPr>
      <p:sp>
        <p:nvSpPr>
          <p:cNvPr id="14" name="Avrundet rektangel 13">
            <a:extLst>
              <a:ext uri="{FF2B5EF4-FFF2-40B4-BE49-F238E27FC236}">
                <a16:creationId xmlns:a16="http://schemas.microsoft.com/office/drawing/2014/main" id="{002D4CD4-7CBC-D243-894F-B26A99090360}"/>
              </a:ext>
            </a:extLst>
          </p:cNvPr>
          <p:cNvSpPr/>
          <p:nvPr userDrawn="1"/>
        </p:nvSpPr>
        <p:spPr>
          <a:xfrm>
            <a:off x="1098190" y="3021317"/>
            <a:ext cx="4544528" cy="1017521"/>
          </a:xfrm>
          <a:prstGeom prst="roundRect">
            <a:avLst/>
          </a:prstGeom>
          <a:solidFill>
            <a:srgbClr val="004665"/>
          </a:solidFill>
          <a:ln w="19050">
            <a:solidFill>
              <a:srgbClr val="004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3" name="Tittel 1">
            <a:extLst>
              <a:ext uri="{FF2B5EF4-FFF2-40B4-BE49-F238E27FC236}">
                <a16:creationId xmlns:a16="http://schemas.microsoft.com/office/drawing/2014/main" id="{0CE97CB5-1D44-7E49-A73F-CD3FD5EBD8CE}"/>
              </a:ext>
            </a:extLst>
          </p:cNvPr>
          <p:cNvSpPr>
            <a:spLocks noGrp="1"/>
          </p:cNvSpPr>
          <p:nvPr>
            <p:ph type="title"/>
          </p:nvPr>
        </p:nvSpPr>
        <p:spPr>
          <a:xfrm>
            <a:off x="1259251" y="1007846"/>
            <a:ext cx="15760931" cy="860316"/>
          </a:xfrm>
          <a:prstGeom prst="rect">
            <a:avLst/>
          </a:prstGeom>
        </p:spPr>
        <p:txBody>
          <a:bodyPr>
            <a:normAutofit/>
          </a:bodyPr>
          <a:lstStyle>
            <a:lvl1pPr algn="ctr">
              <a:defRPr sz="5400">
                <a:solidFill>
                  <a:schemeClr val="tx1"/>
                </a:solidFill>
              </a:defRPr>
            </a:lvl1pPr>
          </a:lstStyle>
          <a:p>
            <a:r>
              <a:rPr lang="nb-NO"/>
              <a:t>Klikk for å redigere tittelstil</a:t>
            </a:r>
          </a:p>
        </p:txBody>
      </p:sp>
      <p:sp>
        <p:nvSpPr>
          <p:cNvPr id="7" name="Avrundet rektangel 6">
            <a:extLst>
              <a:ext uri="{FF2B5EF4-FFF2-40B4-BE49-F238E27FC236}">
                <a16:creationId xmlns:a16="http://schemas.microsoft.com/office/drawing/2014/main" id="{DC218B53-D279-3C4C-AD8A-362CF5F63A27}"/>
              </a:ext>
            </a:extLst>
          </p:cNvPr>
          <p:cNvSpPr/>
          <p:nvPr userDrawn="1"/>
        </p:nvSpPr>
        <p:spPr>
          <a:xfrm>
            <a:off x="1097757" y="4273862"/>
            <a:ext cx="4546299" cy="4935486"/>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1" name="Plassholder for tekst 10">
            <a:extLst>
              <a:ext uri="{FF2B5EF4-FFF2-40B4-BE49-F238E27FC236}">
                <a16:creationId xmlns:a16="http://schemas.microsoft.com/office/drawing/2014/main" id="{4E79DA73-ADB7-0145-9E20-B158236E0330}"/>
              </a:ext>
            </a:extLst>
          </p:cNvPr>
          <p:cNvSpPr>
            <a:spLocks noGrp="1"/>
          </p:cNvSpPr>
          <p:nvPr>
            <p:ph type="body" sz="quarter" idx="10"/>
          </p:nvPr>
        </p:nvSpPr>
        <p:spPr>
          <a:xfrm>
            <a:off x="1538900" y="4767654"/>
            <a:ext cx="3663104" cy="3991380"/>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4" name="Plassholder for tekst 3">
            <a:extLst>
              <a:ext uri="{FF2B5EF4-FFF2-40B4-BE49-F238E27FC236}">
                <a16:creationId xmlns:a16="http://schemas.microsoft.com/office/drawing/2014/main" id="{4634834F-2840-F341-BA0D-DF6B13632066}"/>
              </a:ext>
            </a:extLst>
          </p:cNvPr>
          <p:cNvSpPr>
            <a:spLocks noGrp="1"/>
          </p:cNvSpPr>
          <p:nvPr>
            <p:ph type="body" sz="quarter" idx="13"/>
          </p:nvPr>
        </p:nvSpPr>
        <p:spPr>
          <a:xfrm>
            <a:off x="1538900" y="3318447"/>
            <a:ext cx="3663104" cy="501707"/>
          </a:xfrm>
          <a:prstGeom prst="rect">
            <a:avLst/>
          </a:prstGeom>
        </p:spPr>
        <p:txBody>
          <a:bodyPr/>
          <a:lstStyle>
            <a:lvl1pPr marL="0" indent="0" algn="ctr">
              <a:buFontTx/>
              <a:buNone/>
              <a:defRPr sz="2700" b="1" i="0">
                <a:solidFill>
                  <a:schemeClr val="bg1"/>
                </a:solidFill>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
        <p:nvSpPr>
          <p:cNvPr id="15" name="Avrundet rektangel 14">
            <a:extLst>
              <a:ext uri="{FF2B5EF4-FFF2-40B4-BE49-F238E27FC236}">
                <a16:creationId xmlns:a16="http://schemas.microsoft.com/office/drawing/2014/main" id="{443E58A8-E187-D74C-9772-52BFB621391D}"/>
              </a:ext>
            </a:extLst>
          </p:cNvPr>
          <p:cNvSpPr/>
          <p:nvPr userDrawn="1"/>
        </p:nvSpPr>
        <p:spPr>
          <a:xfrm>
            <a:off x="6871736" y="3001706"/>
            <a:ext cx="4544528" cy="1017521"/>
          </a:xfrm>
          <a:prstGeom prst="roundRect">
            <a:avLst/>
          </a:prstGeom>
          <a:solidFill>
            <a:srgbClr val="004665"/>
          </a:solidFill>
          <a:ln w="19050">
            <a:solidFill>
              <a:srgbClr val="004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1" name="Avrundet rektangel 6">
            <a:extLst>
              <a:ext uri="{FF2B5EF4-FFF2-40B4-BE49-F238E27FC236}">
                <a16:creationId xmlns:a16="http://schemas.microsoft.com/office/drawing/2014/main" id="{AC451DBE-6E0B-1245-BE7F-EA2D5BA11D62}"/>
              </a:ext>
            </a:extLst>
          </p:cNvPr>
          <p:cNvSpPr/>
          <p:nvPr userDrawn="1"/>
        </p:nvSpPr>
        <p:spPr>
          <a:xfrm>
            <a:off x="6871304" y="4254251"/>
            <a:ext cx="4546299" cy="4935486"/>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2" name="Plassholder for tekst 10">
            <a:extLst>
              <a:ext uri="{FF2B5EF4-FFF2-40B4-BE49-F238E27FC236}">
                <a16:creationId xmlns:a16="http://schemas.microsoft.com/office/drawing/2014/main" id="{BEBA617E-D81A-914E-B580-0A17A836C742}"/>
              </a:ext>
            </a:extLst>
          </p:cNvPr>
          <p:cNvSpPr>
            <a:spLocks noGrp="1"/>
          </p:cNvSpPr>
          <p:nvPr>
            <p:ph type="body" sz="quarter" idx="14"/>
          </p:nvPr>
        </p:nvSpPr>
        <p:spPr>
          <a:xfrm>
            <a:off x="7312447" y="4748043"/>
            <a:ext cx="3663104" cy="3991380"/>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23" name="Plassholder for tekst 3">
            <a:extLst>
              <a:ext uri="{FF2B5EF4-FFF2-40B4-BE49-F238E27FC236}">
                <a16:creationId xmlns:a16="http://schemas.microsoft.com/office/drawing/2014/main" id="{C71EA7FD-C73D-A846-B9C4-8EE21AE11C04}"/>
              </a:ext>
            </a:extLst>
          </p:cNvPr>
          <p:cNvSpPr>
            <a:spLocks noGrp="1"/>
          </p:cNvSpPr>
          <p:nvPr>
            <p:ph type="body" sz="quarter" idx="15"/>
          </p:nvPr>
        </p:nvSpPr>
        <p:spPr>
          <a:xfrm>
            <a:off x="7312447" y="3298837"/>
            <a:ext cx="3663104" cy="501707"/>
          </a:xfrm>
          <a:prstGeom prst="rect">
            <a:avLst/>
          </a:prstGeom>
        </p:spPr>
        <p:txBody>
          <a:bodyPr/>
          <a:lstStyle>
            <a:lvl1pPr marL="0" indent="0" algn="ctr">
              <a:buFontTx/>
              <a:buNone/>
              <a:defRPr sz="2700" b="1" i="0">
                <a:solidFill>
                  <a:schemeClr val="bg1"/>
                </a:solidFill>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
        <p:nvSpPr>
          <p:cNvPr id="24" name="Avrundet rektangel 23">
            <a:extLst>
              <a:ext uri="{FF2B5EF4-FFF2-40B4-BE49-F238E27FC236}">
                <a16:creationId xmlns:a16="http://schemas.microsoft.com/office/drawing/2014/main" id="{20859143-E88C-404E-B907-FB7240AF3AA0}"/>
              </a:ext>
            </a:extLst>
          </p:cNvPr>
          <p:cNvSpPr/>
          <p:nvPr userDrawn="1"/>
        </p:nvSpPr>
        <p:spPr>
          <a:xfrm>
            <a:off x="12641445" y="3017473"/>
            <a:ext cx="4544528" cy="1017521"/>
          </a:xfrm>
          <a:prstGeom prst="roundRect">
            <a:avLst/>
          </a:prstGeom>
          <a:solidFill>
            <a:srgbClr val="004665"/>
          </a:solidFill>
          <a:ln w="19050">
            <a:solidFill>
              <a:srgbClr val="0046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5" name="Avrundet rektangel 6">
            <a:extLst>
              <a:ext uri="{FF2B5EF4-FFF2-40B4-BE49-F238E27FC236}">
                <a16:creationId xmlns:a16="http://schemas.microsoft.com/office/drawing/2014/main" id="{E7A100D3-C118-0D4F-8F34-2CDF7F5B8A6D}"/>
              </a:ext>
            </a:extLst>
          </p:cNvPr>
          <p:cNvSpPr/>
          <p:nvPr userDrawn="1"/>
        </p:nvSpPr>
        <p:spPr>
          <a:xfrm>
            <a:off x="12641013" y="4270017"/>
            <a:ext cx="4546299" cy="4935486"/>
          </a:xfrm>
          <a:custGeom>
            <a:avLst/>
            <a:gdLst>
              <a:gd name="connsiteX0" fmla="*/ 0 w 3029685"/>
              <a:gd name="connsiteY0" fmla="*/ 504958 h 4003017"/>
              <a:gd name="connsiteX1" fmla="*/ 504958 w 3029685"/>
              <a:gd name="connsiteY1" fmla="*/ 0 h 4003017"/>
              <a:gd name="connsiteX2" fmla="*/ 2524727 w 3029685"/>
              <a:gd name="connsiteY2" fmla="*/ 0 h 4003017"/>
              <a:gd name="connsiteX3" fmla="*/ 3029685 w 3029685"/>
              <a:gd name="connsiteY3" fmla="*/ 504958 h 4003017"/>
              <a:gd name="connsiteX4" fmla="*/ 3029685 w 3029685"/>
              <a:gd name="connsiteY4" fmla="*/ 3498059 h 4003017"/>
              <a:gd name="connsiteX5" fmla="*/ 2524727 w 3029685"/>
              <a:gd name="connsiteY5" fmla="*/ 4003017 h 4003017"/>
              <a:gd name="connsiteX6" fmla="*/ 504958 w 3029685"/>
              <a:gd name="connsiteY6" fmla="*/ 4003017 h 4003017"/>
              <a:gd name="connsiteX7" fmla="*/ 0 w 3029685"/>
              <a:gd name="connsiteY7" fmla="*/ 3498059 h 4003017"/>
              <a:gd name="connsiteX8" fmla="*/ 0 w 3029685"/>
              <a:gd name="connsiteY8" fmla="*/ 504958 h 4003017"/>
              <a:gd name="connsiteX0" fmla="*/ 168 w 3029853"/>
              <a:gd name="connsiteY0" fmla="*/ 504958 h 4003017"/>
              <a:gd name="connsiteX1" fmla="*/ 263079 w 3029853"/>
              <a:gd name="connsiteY1" fmla="*/ 13447 h 4003017"/>
              <a:gd name="connsiteX2" fmla="*/ 2524895 w 3029853"/>
              <a:gd name="connsiteY2" fmla="*/ 0 h 4003017"/>
              <a:gd name="connsiteX3" fmla="*/ 3029853 w 3029853"/>
              <a:gd name="connsiteY3" fmla="*/ 504958 h 4003017"/>
              <a:gd name="connsiteX4" fmla="*/ 3029853 w 3029853"/>
              <a:gd name="connsiteY4" fmla="*/ 3498059 h 4003017"/>
              <a:gd name="connsiteX5" fmla="*/ 2524895 w 3029853"/>
              <a:gd name="connsiteY5" fmla="*/ 4003017 h 4003017"/>
              <a:gd name="connsiteX6" fmla="*/ 505126 w 3029853"/>
              <a:gd name="connsiteY6" fmla="*/ 4003017 h 4003017"/>
              <a:gd name="connsiteX7" fmla="*/ 168 w 3029853"/>
              <a:gd name="connsiteY7" fmla="*/ 3498059 h 4003017"/>
              <a:gd name="connsiteX8" fmla="*/ 168 w 3029853"/>
              <a:gd name="connsiteY8" fmla="*/ 504958 h 4003017"/>
              <a:gd name="connsiteX0" fmla="*/ 289 w 3029974"/>
              <a:gd name="connsiteY0" fmla="*/ 504958 h 4004984"/>
              <a:gd name="connsiteX1" fmla="*/ 263200 w 3029974"/>
              <a:gd name="connsiteY1" fmla="*/ 13447 h 4004984"/>
              <a:gd name="connsiteX2" fmla="*/ 2525016 w 3029974"/>
              <a:gd name="connsiteY2" fmla="*/ 0 h 4004984"/>
              <a:gd name="connsiteX3" fmla="*/ 3029974 w 3029974"/>
              <a:gd name="connsiteY3" fmla="*/ 504958 h 4004984"/>
              <a:gd name="connsiteX4" fmla="*/ 3029974 w 3029974"/>
              <a:gd name="connsiteY4" fmla="*/ 3498059 h 4004984"/>
              <a:gd name="connsiteX5" fmla="*/ 2525016 w 3029974"/>
              <a:gd name="connsiteY5" fmla="*/ 4003017 h 4004984"/>
              <a:gd name="connsiteX6" fmla="*/ 505247 w 3029974"/>
              <a:gd name="connsiteY6" fmla="*/ 4003017 h 4004984"/>
              <a:gd name="connsiteX7" fmla="*/ 289 w 3029974"/>
              <a:gd name="connsiteY7" fmla="*/ 3498059 h 4004984"/>
              <a:gd name="connsiteX8" fmla="*/ 289 w 3029974"/>
              <a:gd name="connsiteY8" fmla="*/ 504958 h 4004984"/>
              <a:gd name="connsiteX0" fmla="*/ 289 w 3030263"/>
              <a:gd name="connsiteY0" fmla="*/ 504958 h 4004984"/>
              <a:gd name="connsiteX1" fmla="*/ 263200 w 3030263"/>
              <a:gd name="connsiteY1" fmla="*/ 13447 h 4004984"/>
              <a:gd name="connsiteX2" fmla="*/ 2525016 w 3030263"/>
              <a:gd name="connsiteY2" fmla="*/ 0 h 4004984"/>
              <a:gd name="connsiteX3" fmla="*/ 3029974 w 3030263"/>
              <a:gd name="connsiteY3" fmla="*/ 504958 h 4004984"/>
              <a:gd name="connsiteX4" fmla="*/ 3029974 w 3030263"/>
              <a:gd name="connsiteY4" fmla="*/ 3498059 h 4004984"/>
              <a:gd name="connsiteX5" fmla="*/ 2525016 w 3030263"/>
              <a:gd name="connsiteY5" fmla="*/ 4003017 h 4004984"/>
              <a:gd name="connsiteX6" fmla="*/ 505247 w 3030263"/>
              <a:gd name="connsiteY6" fmla="*/ 4003017 h 4004984"/>
              <a:gd name="connsiteX7" fmla="*/ 289 w 3030263"/>
              <a:gd name="connsiteY7" fmla="*/ 3498059 h 4004984"/>
              <a:gd name="connsiteX8" fmla="*/ 289 w 3030263"/>
              <a:gd name="connsiteY8" fmla="*/ 504958 h 4004984"/>
              <a:gd name="connsiteX0" fmla="*/ 289 w 3030866"/>
              <a:gd name="connsiteY0" fmla="*/ 491511 h 3991537"/>
              <a:gd name="connsiteX1" fmla="*/ 263200 w 3030866"/>
              <a:gd name="connsiteY1" fmla="*/ 0 h 3991537"/>
              <a:gd name="connsiteX2" fmla="*/ 2780510 w 3030866"/>
              <a:gd name="connsiteY2" fmla="*/ 0 h 3991537"/>
              <a:gd name="connsiteX3" fmla="*/ 3029974 w 3030866"/>
              <a:gd name="connsiteY3" fmla="*/ 491511 h 3991537"/>
              <a:gd name="connsiteX4" fmla="*/ 3029974 w 3030866"/>
              <a:gd name="connsiteY4" fmla="*/ 3484612 h 3991537"/>
              <a:gd name="connsiteX5" fmla="*/ 2525016 w 3030866"/>
              <a:gd name="connsiteY5" fmla="*/ 3989570 h 3991537"/>
              <a:gd name="connsiteX6" fmla="*/ 505247 w 3030866"/>
              <a:gd name="connsiteY6" fmla="*/ 3989570 h 3991537"/>
              <a:gd name="connsiteX7" fmla="*/ 289 w 3030866"/>
              <a:gd name="connsiteY7" fmla="*/ 3484612 h 3991537"/>
              <a:gd name="connsiteX8" fmla="*/ 289 w 3030866"/>
              <a:gd name="connsiteY8" fmla="*/ 491511 h 399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866" h="3991537">
                <a:moveTo>
                  <a:pt x="289" y="491511"/>
                </a:moveTo>
                <a:cubicBezTo>
                  <a:pt x="289" y="212630"/>
                  <a:pt x="-15681" y="0"/>
                  <a:pt x="263200" y="0"/>
                </a:cubicBezTo>
                <a:lnTo>
                  <a:pt x="2780510" y="0"/>
                </a:lnTo>
                <a:cubicBezTo>
                  <a:pt x="3059391" y="0"/>
                  <a:pt x="3029974" y="212630"/>
                  <a:pt x="3029974" y="491511"/>
                </a:cubicBezTo>
                <a:lnTo>
                  <a:pt x="3029974" y="3484612"/>
                </a:lnTo>
                <a:cubicBezTo>
                  <a:pt x="3029974" y="3763493"/>
                  <a:pt x="3059391" y="3989570"/>
                  <a:pt x="2525016" y="3989570"/>
                </a:cubicBezTo>
                <a:lnTo>
                  <a:pt x="505247" y="3989570"/>
                </a:lnTo>
                <a:cubicBezTo>
                  <a:pt x="-29128" y="4016465"/>
                  <a:pt x="289" y="3763493"/>
                  <a:pt x="289" y="3484612"/>
                </a:cubicBezTo>
                <a:lnTo>
                  <a:pt x="289" y="491511"/>
                </a:lnTo>
                <a:close/>
              </a:path>
            </a:pathLst>
          </a:custGeom>
          <a:noFill/>
          <a:ln w="25400">
            <a:solidFill>
              <a:schemeClr val="tx1">
                <a:alpha val="24833"/>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26" name="Plassholder for tekst 10">
            <a:extLst>
              <a:ext uri="{FF2B5EF4-FFF2-40B4-BE49-F238E27FC236}">
                <a16:creationId xmlns:a16="http://schemas.microsoft.com/office/drawing/2014/main" id="{F0A18977-470E-8946-AEFD-3AD653B4EBAA}"/>
              </a:ext>
            </a:extLst>
          </p:cNvPr>
          <p:cNvSpPr>
            <a:spLocks noGrp="1"/>
          </p:cNvSpPr>
          <p:nvPr>
            <p:ph type="body" sz="quarter" idx="16"/>
          </p:nvPr>
        </p:nvSpPr>
        <p:spPr>
          <a:xfrm>
            <a:off x="13082156" y="4763809"/>
            <a:ext cx="3663104" cy="3991380"/>
          </a:xfrm>
          <a:prstGeom prst="rect">
            <a:avLst/>
          </a:prstGeom>
        </p:spPr>
        <p:txBody>
          <a:bodyPr/>
          <a:lstStyle>
            <a:lvl1pPr marL="0" indent="0" algn="ctr">
              <a:buNone/>
              <a:defRPr sz="2400" b="0" i="0">
                <a:latin typeface="Founders Grotesk Regular" panose="02000503000000020004" pitchFamily="2" charset="0"/>
              </a:defRPr>
            </a:lvl1pPr>
            <a:lvl2pPr marL="685800" indent="0">
              <a:buNone/>
              <a:defRPr/>
            </a:lvl2pPr>
            <a:lvl3pPr marL="1371600" indent="0">
              <a:buNone/>
              <a:defRPr/>
            </a:lvl3pPr>
            <a:lvl4pPr marL="2057400" indent="0">
              <a:buNone/>
              <a:defRPr/>
            </a:lvl4pPr>
            <a:lvl5pPr marL="2743200" indent="0">
              <a:buNone/>
              <a:defRPr/>
            </a:lvl5pPr>
          </a:lstStyle>
          <a:p>
            <a:pPr lvl="0"/>
            <a:r>
              <a:rPr lang="nb-NO"/>
              <a:t>Klikk for å redigere tekststiler i malen</a:t>
            </a:r>
          </a:p>
        </p:txBody>
      </p:sp>
      <p:sp>
        <p:nvSpPr>
          <p:cNvPr id="27" name="Plassholder for tekst 3">
            <a:extLst>
              <a:ext uri="{FF2B5EF4-FFF2-40B4-BE49-F238E27FC236}">
                <a16:creationId xmlns:a16="http://schemas.microsoft.com/office/drawing/2014/main" id="{C7F976F1-C40D-BE4D-A7CB-26D408D86E21}"/>
              </a:ext>
            </a:extLst>
          </p:cNvPr>
          <p:cNvSpPr>
            <a:spLocks noGrp="1"/>
          </p:cNvSpPr>
          <p:nvPr>
            <p:ph type="body" sz="quarter" idx="17"/>
          </p:nvPr>
        </p:nvSpPr>
        <p:spPr>
          <a:xfrm>
            <a:off x="13082156" y="3314603"/>
            <a:ext cx="3663104" cy="501707"/>
          </a:xfrm>
          <a:prstGeom prst="rect">
            <a:avLst/>
          </a:prstGeom>
        </p:spPr>
        <p:txBody>
          <a:bodyPr/>
          <a:lstStyle>
            <a:lvl1pPr marL="0" indent="0" algn="ctr">
              <a:buFontTx/>
              <a:buNone/>
              <a:defRPr sz="2700" b="1" i="0">
                <a:solidFill>
                  <a:schemeClr val="bg1"/>
                </a:solidFill>
                <a:latin typeface="Founders Grotesk Semibold" panose="020B0503030202060203" pitchFamily="34" charset="77"/>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nb-NO"/>
              <a:t>Klikk for å redigere </a:t>
            </a:r>
          </a:p>
        </p:txBody>
      </p:sp>
    </p:spTree>
    <p:extLst>
      <p:ext uri="{BB962C8B-B14F-4D97-AF65-F5344CB8AC3E}">
        <p14:creationId xmlns:p14="http://schemas.microsoft.com/office/powerpoint/2010/main" val="400788204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ksjon">
    <p:bg>
      <p:bgPr>
        <a:solidFill>
          <a:schemeClr val="bg1"/>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F7AA1104-B284-EA49-990A-C1CAF7CDF232}"/>
              </a:ext>
            </a:extLst>
          </p:cNvPr>
          <p:cNvSpPr>
            <a:spLocks noGrp="1"/>
          </p:cNvSpPr>
          <p:nvPr>
            <p:ph type="title"/>
          </p:nvPr>
        </p:nvSpPr>
        <p:spPr>
          <a:xfrm>
            <a:off x="947112" y="998405"/>
            <a:ext cx="11915406" cy="860316"/>
          </a:xfrm>
          <a:prstGeom prst="rect">
            <a:avLst/>
          </a:prstGeom>
        </p:spPr>
        <p:txBody>
          <a:bodyPr>
            <a:noAutofit/>
          </a:bodyPr>
          <a:lstStyle>
            <a:lvl1pPr algn="l">
              <a:defRPr sz="4500">
                <a:solidFill>
                  <a:schemeClr val="tx1"/>
                </a:solidFill>
              </a:defRPr>
            </a:lvl1pPr>
          </a:lstStyle>
          <a:p>
            <a:r>
              <a:rPr lang="nb-NO"/>
              <a:t>Klikk for å redigere tittelstil</a:t>
            </a:r>
          </a:p>
        </p:txBody>
      </p:sp>
      <p:sp>
        <p:nvSpPr>
          <p:cNvPr id="11" name="Plassholder for tekst 2">
            <a:extLst>
              <a:ext uri="{FF2B5EF4-FFF2-40B4-BE49-F238E27FC236}">
                <a16:creationId xmlns:a16="http://schemas.microsoft.com/office/drawing/2014/main" id="{9C2A9562-F163-F24A-8730-6C3E277C93EB}"/>
              </a:ext>
            </a:extLst>
          </p:cNvPr>
          <p:cNvSpPr>
            <a:spLocks noGrp="1"/>
          </p:cNvSpPr>
          <p:nvPr>
            <p:ph type="body" sz="quarter" idx="10"/>
          </p:nvPr>
        </p:nvSpPr>
        <p:spPr>
          <a:xfrm>
            <a:off x="985380" y="2090575"/>
            <a:ext cx="11915775" cy="5091113"/>
          </a:xfrm>
          <a:prstGeom prst="rect">
            <a:avLst/>
          </a:prstGeom>
        </p:spPr>
        <p:txBody>
          <a:bodyPr/>
          <a:lstStyle>
            <a:lvl1pPr marL="0" indent="0">
              <a:buNone/>
              <a:defRPr sz="3000" b="0" i="1">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i malen</a:t>
            </a:r>
          </a:p>
        </p:txBody>
      </p:sp>
    </p:spTree>
    <p:extLst>
      <p:ext uri="{BB962C8B-B14F-4D97-AF65-F5344CB8AC3E}">
        <p14:creationId xmlns:p14="http://schemas.microsoft.com/office/powerpoint/2010/main" val="106891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ntroduksjon m. bilde">
    <p:bg>
      <p:bgPr>
        <a:solidFill>
          <a:schemeClr val="bg1"/>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F7AA1104-B284-EA49-990A-C1CAF7CDF232}"/>
              </a:ext>
            </a:extLst>
          </p:cNvPr>
          <p:cNvSpPr>
            <a:spLocks noGrp="1"/>
          </p:cNvSpPr>
          <p:nvPr>
            <p:ph type="title"/>
          </p:nvPr>
        </p:nvSpPr>
        <p:spPr>
          <a:xfrm>
            <a:off x="947112" y="998405"/>
            <a:ext cx="6958146" cy="860316"/>
          </a:xfrm>
          <a:prstGeom prst="rect">
            <a:avLst/>
          </a:prstGeom>
        </p:spPr>
        <p:txBody>
          <a:bodyPr>
            <a:noAutofit/>
          </a:bodyPr>
          <a:lstStyle>
            <a:lvl1pPr algn="l">
              <a:defRPr sz="4500">
                <a:solidFill>
                  <a:schemeClr val="tx1"/>
                </a:solidFill>
              </a:defRPr>
            </a:lvl1pPr>
          </a:lstStyle>
          <a:p>
            <a:r>
              <a:rPr lang="nb-NO"/>
              <a:t>Klikk for å redigere tittelstil</a:t>
            </a:r>
          </a:p>
        </p:txBody>
      </p:sp>
      <p:sp>
        <p:nvSpPr>
          <p:cNvPr id="11" name="Plassholder for tekst 2">
            <a:extLst>
              <a:ext uri="{FF2B5EF4-FFF2-40B4-BE49-F238E27FC236}">
                <a16:creationId xmlns:a16="http://schemas.microsoft.com/office/drawing/2014/main" id="{9C2A9562-F163-F24A-8730-6C3E277C93EB}"/>
              </a:ext>
            </a:extLst>
          </p:cNvPr>
          <p:cNvSpPr>
            <a:spLocks noGrp="1"/>
          </p:cNvSpPr>
          <p:nvPr>
            <p:ph type="body" sz="quarter" idx="10"/>
          </p:nvPr>
        </p:nvSpPr>
        <p:spPr>
          <a:xfrm>
            <a:off x="985380" y="2090575"/>
            <a:ext cx="6919878" cy="5091113"/>
          </a:xfrm>
          <a:prstGeom prst="rect">
            <a:avLst/>
          </a:prstGeom>
        </p:spPr>
        <p:txBody>
          <a:bodyPr/>
          <a:lstStyle>
            <a:lvl1pPr marL="0" indent="0">
              <a:buNone/>
              <a:defRPr sz="3000" b="0" i="1">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i malen</a:t>
            </a:r>
          </a:p>
        </p:txBody>
      </p:sp>
      <p:sp>
        <p:nvSpPr>
          <p:cNvPr id="4" name="Plassholder for bilde 2">
            <a:extLst>
              <a:ext uri="{FF2B5EF4-FFF2-40B4-BE49-F238E27FC236}">
                <a16:creationId xmlns:a16="http://schemas.microsoft.com/office/drawing/2014/main" id="{C58387A7-BA10-5C44-8D05-11019074E7ED}"/>
              </a:ext>
            </a:extLst>
          </p:cNvPr>
          <p:cNvSpPr>
            <a:spLocks noGrp="1"/>
          </p:cNvSpPr>
          <p:nvPr>
            <p:ph type="pic" sz="quarter" idx="11"/>
          </p:nvPr>
        </p:nvSpPr>
        <p:spPr>
          <a:xfrm>
            <a:off x="10225090" y="1092995"/>
            <a:ext cx="6958145" cy="8101013"/>
          </a:xfrm>
          <a:prstGeom prst="rect">
            <a:avLst/>
          </a:prstGeom>
        </p:spPr>
        <p:txBody>
          <a:bodyPr/>
          <a:lstStyle/>
          <a:p>
            <a:endParaRPr lang="nb-NO"/>
          </a:p>
        </p:txBody>
      </p:sp>
    </p:spTree>
    <p:extLst>
      <p:ext uri="{BB962C8B-B14F-4D97-AF65-F5344CB8AC3E}">
        <p14:creationId xmlns:p14="http://schemas.microsoft.com/office/powerpoint/2010/main" val="2156597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ntroduksjon m. stort bilde">
    <p:bg>
      <p:bgPr>
        <a:solidFill>
          <a:schemeClr val="bg1"/>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F7AA1104-B284-EA49-990A-C1CAF7CDF232}"/>
              </a:ext>
            </a:extLst>
          </p:cNvPr>
          <p:cNvSpPr>
            <a:spLocks noGrp="1"/>
          </p:cNvSpPr>
          <p:nvPr>
            <p:ph type="title"/>
          </p:nvPr>
        </p:nvSpPr>
        <p:spPr>
          <a:xfrm>
            <a:off x="947112" y="998405"/>
            <a:ext cx="6958146" cy="860316"/>
          </a:xfrm>
          <a:prstGeom prst="rect">
            <a:avLst/>
          </a:prstGeom>
        </p:spPr>
        <p:txBody>
          <a:bodyPr>
            <a:noAutofit/>
          </a:bodyPr>
          <a:lstStyle>
            <a:lvl1pPr algn="l">
              <a:defRPr sz="4500">
                <a:solidFill>
                  <a:schemeClr val="tx1"/>
                </a:solidFill>
              </a:defRPr>
            </a:lvl1pPr>
          </a:lstStyle>
          <a:p>
            <a:r>
              <a:rPr lang="nb-NO"/>
              <a:t>Klikk for å redigere tittelstil</a:t>
            </a:r>
          </a:p>
        </p:txBody>
      </p:sp>
      <p:sp>
        <p:nvSpPr>
          <p:cNvPr id="11" name="Plassholder for tekst 2">
            <a:extLst>
              <a:ext uri="{FF2B5EF4-FFF2-40B4-BE49-F238E27FC236}">
                <a16:creationId xmlns:a16="http://schemas.microsoft.com/office/drawing/2014/main" id="{9C2A9562-F163-F24A-8730-6C3E277C93EB}"/>
              </a:ext>
            </a:extLst>
          </p:cNvPr>
          <p:cNvSpPr>
            <a:spLocks noGrp="1"/>
          </p:cNvSpPr>
          <p:nvPr>
            <p:ph type="body" sz="quarter" idx="10"/>
          </p:nvPr>
        </p:nvSpPr>
        <p:spPr>
          <a:xfrm>
            <a:off x="985380" y="2090575"/>
            <a:ext cx="6919878" cy="5091113"/>
          </a:xfrm>
          <a:prstGeom prst="rect">
            <a:avLst/>
          </a:prstGeom>
        </p:spPr>
        <p:txBody>
          <a:bodyPr/>
          <a:lstStyle>
            <a:lvl1pPr marL="0" indent="0">
              <a:buNone/>
              <a:defRPr sz="3000" b="0" i="1">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i malen</a:t>
            </a:r>
          </a:p>
        </p:txBody>
      </p:sp>
      <p:sp>
        <p:nvSpPr>
          <p:cNvPr id="4" name="Plassholder for bilde 2">
            <a:extLst>
              <a:ext uri="{FF2B5EF4-FFF2-40B4-BE49-F238E27FC236}">
                <a16:creationId xmlns:a16="http://schemas.microsoft.com/office/drawing/2014/main" id="{C58387A7-BA10-5C44-8D05-11019074E7ED}"/>
              </a:ext>
            </a:extLst>
          </p:cNvPr>
          <p:cNvSpPr>
            <a:spLocks noGrp="1"/>
          </p:cNvSpPr>
          <p:nvPr>
            <p:ph type="pic" sz="quarter" idx="11"/>
          </p:nvPr>
        </p:nvSpPr>
        <p:spPr>
          <a:xfrm>
            <a:off x="9144000" y="0"/>
            <a:ext cx="9144000" cy="10287000"/>
          </a:xfrm>
          <a:prstGeom prst="rect">
            <a:avLst/>
          </a:prstGeom>
        </p:spPr>
        <p:txBody>
          <a:bodyPr/>
          <a:lstStyle/>
          <a:p>
            <a:endParaRPr lang="nb-NO"/>
          </a:p>
        </p:txBody>
      </p:sp>
    </p:spTree>
    <p:extLst>
      <p:ext uri="{BB962C8B-B14F-4D97-AF65-F5344CB8AC3E}">
        <p14:creationId xmlns:p14="http://schemas.microsoft.com/office/powerpoint/2010/main" val="113458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lide">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7D4BE1-1B68-854B-9A23-2342EF37AB19}"/>
              </a:ext>
            </a:extLst>
          </p:cNvPr>
          <p:cNvSpPr>
            <a:spLocks noGrp="1"/>
          </p:cNvSpPr>
          <p:nvPr>
            <p:ph type="body" sz="quarter" idx="10"/>
          </p:nvPr>
        </p:nvSpPr>
        <p:spPr>
          <a:xfrm>
            <a:off x="978372" y="2355902"/>
            <a:ext cx="11915775" cy="5872139"/>
          </a:xfrm>
          <a:prstGeom prst="rect">
            <a:avLst/>
          </a:prstGeom>
        </p:spPr>
        <p:txBody>
          <a:bodyPr/>
          <a:lstStyle>
            <a:lvl1pPr marL="0" indent="0">
              <a:buNone/>
              <a:defRPr sz="3750" b="0" i="0">
                <a:latin typeface="Founders Grotesk Regular" panose="02000503000000020004" pitchFamily="2" charset="0"/>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i malen</a:t>
            </a:r>
          </a:p>
        </p:txBody>
      </p:sp>
      <p:sp>
        <p:nvSpPr>
          <p:cNvPr id="4" name="Tittel 1">
            <a:extLst>
              <a:ext uri="{FF2B5EF4-FFF2-40B4-BE49-F238E27FC236}">
                <a16:creationId xmlns:a16="http://schemas.microsoft.com/office/drawing/2014/main" id="{3FDA4E54-F4EC-2F41-9D9A-44A285AA4536}"/>
              </a:ext>
            </a:extLst>
          </p:cNvPr>
          <p:cNvSpPr>
            <a:spLocks noGrp="1"/>
          </p:cNvSpPr>
          <p:nvPr>
            <p:ph type="title"/>
          </p:nvPr>
        </p:nvSpPr>
        <p:spPr>
          <a:xfrm>
            <a:off x="931347" y="998402"/>
            <a:ext cx="11915406" cy="860316"/>
          </a:xfrm>
          <a:prstGeom prst="rect">
            <a:avLst/>
          </a:prstGeom>
        </p:spPr>
        <p:txBody>
          <a:bodyPr>
            <a:noAutofit/>
          </a:bodyPr>
          <a:lstStyle>
            <a:lvl1pPr algn="l">
              <a:defRPr sz="7500">
                <a:solidFill>
                  <a:schemeClr val="tx1"/>
                </a:solidFill>
              </a:defRPr>
            </a:lvl1pPr>
          </a:lstStyle>
          <a:p>
            <a:r>
              <a:rPr lang="nb-NO"/>
              <a:t>Klikk for å redigere tittelstil</a:t>
            </a:r>
          </a:p>
        </p:txBody>
      </p:sp>
    </p:spTree>
    <p:extLst>
      <p:ext uri="{BB962C8B-B14F-4D97-AF65-F5344CB8AC3E}">
        <p14:creationId xmlns:p14="http://schemas.microsoft.com/office/powerpoint/2010/main" val="1747778012"/>
      </p:ext>
    </p:extLst>
  </p:cSld>
  <p:clrMapOvr>
    <a:masterClrMapping/>
  </p:clrMapOvr>
  <p:extLst>
    <p:ext uri="{DCECCB84-F9BA-43D5-87BE-67443E8EF086}">
      <p15:sldGuideLst xmlns:p15="http://schemas.microsoft.com/office/powerpoint/2012/main">
        <p15:guide id="1" orient="horz" pos="1049">
          <p15:clr>
            <a:srgbClr val="FBAE40"/>
          </p15:clr>
        </p15:guide>
        <p15:guide id="2" orient="horz" pos="132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kstslide">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7D4BE1-1B68-854B-9A23-2342EF37AB19}"/>
              </a:ext>
            </a:extLst>
          </p:cNvPr>
          <p:cNvSpPr>
            <a:spLocks noGrp="1"/>
          </p:cNvSpPr>
          <p:nvPr>
            <p:ph type="body" sz="quarter" idx="10"/>
          </p:nvPr>
        </p:nvSpPr>
        <p:spPr>
          <a:xfrm>
            <a:off x="962607" y="3065353"/>
            <a:ext cx="11915775" cy="5872139"/>
          </a:xfrm>
          <a:prstGeom prst="rect">
            <a:avLst/>
          </a:prstGeom>
        </p:spPr>
        <p:txBody>
          <a:bodyPr/>
          <a:lstStyle>
            <a:lvl1pPr marL="0" indent="0">
              <a:buNone/>
              <a:defRPr sz="3750" b="0" i="0">
                <a:latin typeface="Founders Grotesk Regular" panose="02000503000000020004" pitchFamily="2" charset="0"/>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i malen</a:t>
            </a:r>
          </a:p>
        </p:txBody>
      </p:sp>
      <p:sp>
        <p:nvSpPr>
          <p:cNvPr id="4" name="Tittel 1">
            <a:extLst>
              <a:ext uri="{FF2B5EF4-FFF2-40B4-BE49-F238E27FC236}">
                <a16:creationId xmlns:a16="http://schemas.microsoft.com/office/drawing/2014/main" id="{3FDA4E54-F4EC-2F41-9D9A-44A285AA4536}"/>
              </a:ext>
            </a:extLst>
          </p:cNvPr>
          <p:cNvSpPr>
            <a:spLocks noGrp="1"/>
          </p:cNvSpPr>
          <p:nvPr>
            <p:ph type="title"/>
          </p:nvPr>
        </p:nvSpPr>
        <p:spPr>
          <a:xfrm>
            <a:off x="931347" y="1707852"/>
            <a:ext cx="11915406" cy="860316"/>
          </a:xfrm>
          <a:prstGeom prst="rect">
            <a:avLst/>
          </a:prstGeom>
        </p:spPr>
        <p:txBody>
          <a:bodyPr>
            <a:noAutofit/>
          </a:bodyPr>
          <a:lstStyle>
            <a:lvl1pPr algn="l">
              <a:defRPr sz="7500">
                <a:solidFill>
                  <a:schemeClr val="tx1"/>
                </a:solidFill>
              </a:defRPr>
            </a:lvl1pPr>
          </a:lstStyle>
          <a:p>
            <a:r>
              <a:rPr lang="nb-NO"/>
              <a:t>Klikk for å redigere tittelstil</a:t>
            </a:r>
          </a:p>
        </p:txBody>
      </p:sp>
      <p:sp>
        <p:nvSpPr>
          <p:cNvPr id="5" name="Plassholder for tekst 2">
            <a:extLst>
              <a:ext uri="{FF2B5EF4-FFF2-40B4-BE49-F238E27FC236}">
                <a16:creationId xmlns:a16="http://schemas.microsoft.com/office/drawing/2014/main" id="{9F2DFEB3-81CE-7B48-9A70-B379A17D3CCB}"/>
              </a:ext>
            </a:extLst>
          </p:cNvPr>
          <p:cNvSpPr>
            <a:spLocks noGrp="1"/>
          </p:cNvSpPr>
          <p:nvPr>
            <p:ph type="body" sz="quarter" idx="11"/>
          </p:nvPr>
        </p:nvSpPr>
        <p:spPr>
          <a:xfrm>
            <a:off x="946842" y="1007955"/>
            <a:ext cx="11915775" cy="605307"/>
          </a:xfrm>
          <a:prstGeom prst="rect">
            <a:avLst/>
          </a:prstGeom>
        </p:spPr>
        <p:txBody>
          <a:bodyPr/>
          <a:lstStyle>
            <a:lvl1pPr marL="0" indent="0">
              <a:buNone/>
              <a:defRPr sz="4500" b="0" i="0">
                <a:latin typeface="Founders Grotesk Regular" panose="02000503000000020004" pitchFamily="2" charset="0"/>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a:t>
            </a:r>
          </a:p>
        </p:txBody>
      </p:sp>
    </p:spTree>
    <p:extLst>
      <p:ext uri="{BB962C8B-B14F-4D97-AF65-F5344CB8AC3E}">
        <p14:creationId xmlns:p14="http://schemas.microsoft.com/office/powerpoint/2010/main" val="1166547445"/>
      </p:ext>
    </p:extLst>
  </p:cSld>
  <p:clrMapOvr>
    <a:masterClrMapping/>
  </p:clrMapOvr>
  <p:extLst>
    <p:ext uri="{DCECCB84-F9BA-43D5-87BE-67443E8EF086}">
      <p15:sldGuideLst xmlns:p15="http://schemas.microsoft.com/office/powerpoint/2012/main">
        <p15:guide id="1" orient="horz" pos="1049">
          <p15:clr>
            <a:srgbClr val="FBAE40"/>
          </p15:clr>
        </p15:guide>
        <p15:guide id="2" orient="horz" pos="132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slide m innrykk">
    <p:bg>
      <p:bgPr>
        <a:solidFill>
          <a:schemeClr val="bg1"/>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1262D439-0928-CD42-A523-A3263F51FC71}"/>
              </a:ext>
            </a:extLst>
          </p:cNvPr>
          <p:cNvSpPr>
            <a:spLocks noGrp="1"/>
          </p:cNvSpPr>
          <p:nvPr>
            <p:ph type="title"/>
          </p:nvPr>
        </p:nvSpPr>
        <p:spPr>
          <a:xfrm>
            <a:off x="931347" y="998402"/>
            <a:ext cx="11915406" cy="860316"/>
          </a:xfrm>
          <a:prstGeom prst="rect">
            <a:avLst/>
          </a:prstGeom>
        </p:spPr>
        <p:txBody>
          <a:bodyPr>
            <a:noAutofit/>
          </a:bodyPr>
          <a:lstStyle>
            <a:lvl1pPr algn="l">
              <a:defRPr sz="75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0A7D4BE1-1B68-854B-9A23-2342EF37AB19}"/>
              </a:ext>
            </a:extLst>
          </p:cNvPr>
          <p:cNvSpPr>
            <a:spLocks noGrp="1"/>
          </p:cNvSpPr>
          <p:nvPr>
            <p:ph type="body" sz="quarter" idx="10"/>
          </p:nvPr>
        </p:nvSpPr>
        <p:spPr>
          <a:xfrm>
            <a:off x="969615" y="2345266"/>
            <a:ext cx="11877138" cy="5872139"/>
          </a:xfrm>
          <a:prstGeom prst="rect">
            <a:avLst/>
          </a:prstGeom>
        </p:spPr>
        <p:txBody>
          <a:bodyPr/>
          <a:lstStyle>
            <a:lvl1pPr marL="514350" indent="-514350">
              <a:buFont typeface="Arial" panose="020B0604020202020204" pitchFamily="34" charset="0"/>
              <a:buChar char="•"/>
              <a:defRPr sz="3750" b="0" i="0">
                <a:latin typeface="Founders Grotesk Regular" panose="02000503000000020004" pitchFamily="2" charset="0"/>
              </a:defRPr>
            </a:lvl1pPr>
            <a:lvl2pPr marL="1200150" indent="-514350">
              <a:buFont typeface="Arial" panose="020B0604020202020204" pitchFamily="34" charset="0"/>
              <a:buChar char="•"/>
              <a:defRPr b="0" i="0">
                <a:latin typeface="Founders Grotesk Regular" panose="02000503000000020004" pitchFamily="2" charset="0"/>
              </a:defRPr>
            </a:lvl2pPr>
            <a:lvl3pPr marL="1885950" indent="-514350">
              <a:buFont typeface="Arial" panose="020B0604020202020204" pitchFamily="34" charset="0"/>
              <a:buChar char="•"/>
              <a:defRPr b="0" i="0">
                <a:latin typeface="Founders Grotesk Regular" panose="02000503000000020004" pitchFamily="2" charset="0"/>
              </a:defRPr>
            </a:lvl3pPr>
            <a:lvl4pPr marL="2486025" indent="-428625">
              <a:buFont typeface="Arial" panose="020B0604020202020204" pitchFamily="34" charset="0"/>
              <a:buChar char="•"/>
              <a:defRPr b="0" i="0">
                <a:latin typeface="Founders Grotesk Regular" panose="02000503000000020004" pitchFamily="2" charset="0"/>
              </a:defRPr>
            </a:lvl4pPr>
            <a:lvl5pPr marL="3171825" indent="-428625">
              <a:buFont typeface="Arial" panose="020B0604020202020204" pitchFamily="34" charset="0"/>
              <a:buChar char="•"/>
              <a:defRPr b="0" i="0">
                <a:latin typeface="Founders Grotesk Regular" panose="02000503000000020004"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30346287"/>
      </p:ext>
    </p:extLst>
  </p:cSld>
  <p:clrMapOvr>
    <a:masterClrMapping/>
  </p:clrMapOvr>
  <p:extLst>
    <p:ext uri="{DCECCB84-F9BA-43D5-87BE-67443E8EF086}">
      <p15:sldGuideLst xmlns:p15="http://schemas.microsoft.com/office/powerpoint/2012/main">
        <p15:guide id="1" orient="horz" pos="1049">
          <p15:clr>
            <a:srgbClr val="FBAE40"/>
          </p15:clr>
        </p15:guide>
        <p15:guide id="2" orient="horz" pos="13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slide m bilde">
    <p:spTree>
      <p:nvGrpSpPr>
        <p:cNvPr id="1" name=""/>
        <p:cNvGrpSpPr/>
        <p:nvPr/>
      </p:nvGrpSpPr>
      <p:grpSpPr>
        <a:xfrm>
          <a:off x="0" y="0"/>
          <a:ext cx="0" cy="0"/>
          <a:chOff x="0" y="0"/>
          <a:chExt cx="0" cy="0"/>
        </a:xfrm>
      </p:grpSpPr>
      <p:sp>
        <p:nvSpPr>
          <p:cNvPr id="16" name="Tittel 1">
            <a:extLst>
              <a:ext uri="{FF2B5EF4-FFF2-40B4-BE49-F238E27FC236}">
                <a16:creationId xmlns:a16="http://schemas.microsoft.com/office/drawing/2014/main" id="{1D9A5709-C519-5E4A-9BEF-A8F0875CAC76}"/>
              </a:ext>
            </a:extLst>
          </p:cNvPr>
          <p:cNvSpPr>
            <a:spLocks noGrp="1"/>
          </p:cNvSpPr>
          <p:nvPr>
            <p:ph type="title"/>
          </p:nvPr>
        </p:nvSpPr>
        <p:spPr>
          <a:xfrm>
            <a:off x="931347" y="993278"/>
            <a:ext cx="6958146" cy="2065236"/>
          </a:xfrm>
          <a:prstGeom prst="rect">
            <a:avLst/>
          </a:prstGeom>
        </p:spPr>
        <p:txBody>
          <a:bodyPr>
            <a:noAutofit/>
          </a:bodyPr>
          <a:lstStyle>
            <a:lvl1pPr algn="l">
              <a:defRPr sz="7500">
                <a:solidFill>
                  <a:schemeClr val="tx1"/>
                </a:solidFill>
              </a:defRPr>
            </a:lvl1pPr>
          </a:lstStyle>
          <a:p>
            <a:r>
              <a:rPr lang="nb-NO"/>
              <a:t>Klikk for å redigere</a:t>
            </a:r>
          </a:p>
        </p:txBody>
      </p:sp>
      <p:sp>
        <p:nvSpPr>
          <p:cNvPr id="17" name="Plassholder for tekst 2">
            <a:extLst>
              <a:ext uri="{FF2B5EF4-FFF2-40B4-BE49-F238E27FC236}">
                <a16:creationId xmlns:a16="http://schemas.microsoft.com/office/drawing/2014/main" id="{603D6DB8-8CEC-664E-BE85-A56741182F0A}"/>
              </a:ext>
            </a:extLst>
          </p:cNvPr>
          <p:cNvSpPr>
            <a:spLocks noGrp="1"/>
          </p:cNvSpPr>
          <p:nvPr>
            <p:ph type="body" sz="quarter" idx="10" hasCustomPrompt="1"/>
          </p:nvPr>
        </p:nvSpPr>
        <p:spPr>
          <a:xfrm>
            <a:off x="940103" y="3443728"/>
            <a:ext cx="6958146" cy="5091113"/>
          </a:xfrm>
          <a:prstGeom prst="rect">
            <a:avLst/>
          </a:prstGeom>
        </p:spPr>
        <p:txBody>
          <a:bodyPr/>
          <a:lstStyle>
            <a:lvl1pPr marL="0" indent="0">
              <a:buNone/>
              <a:defRPr sz="3750" b="0" i="0">
                <a:latin typeface="Founders Grotesk Regular" panose="02000503000000020004" pitchFamily="2" charset="0"/>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a:t>
            </a:r>
            <a:br>
              <a:rPr lang="nb-NO"/>
            </a:br>
            <a:r>
              <a:rPr lang="nb-NO"/>
              <a:t>i malen</a:t>
            </a:r>
          </a:p>
        </p:txBody>
      </p:sp>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10225090" y="1092995"/>
            <a:ext cx="6958145" cy="8101013"/>
          </a:xfrm>
          <a:prstGeom prst="rect">
            <a:avLst/>
          </a:prstGeom>
        </p:spPr>
        <p:txBody>
          <a:bodyPr/>
          <a:lstStyle/>
          <a:p>
            <a:endParaRPr lang="nb-NO"/>
          </a:p>
        </p:txBody>
      </p:sp>
    </p:spTree>
    <p:extLst>
      <p:ext uri="{BB962C8B-B14F-4D97-AF65-F5344CB8AC3E}">
        <p14:creationId xmlns:p14="http://schemas.microsoft.com/office/powerpoint/2010/main" val="74261104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slide m stort bilde">
    <p:spTree>
      <p:nvGrpSpPr>
        <p:cNvPr id="1" name=""/>
        <p:cNvGrpSpPr/>
        <p:nvPr/>
      </p:nvGrpSpPr>
      <p:grpSpPr>
        <a:xfrm>
          <a:off x="0" y="0"/>
          <a:ext cx="0" cy="0"/>
          <a:chOff x="0" y="0"/>
          <a:chExt cx="0" cy="0"/>
        </a:xfrm>
      </p:grpSpPr>
      <p:sp>
        <p:nvSpPr>
          <p:cNvPr id="16" name="Tittel 1">
            <a:extLst>
              <a:ext uri="{FF2B5EF4-FFF2-40B4-BE49-F238E27FC236}">
                <a16:creationId xmlns:a16="http://schemas.microsoft.com/office/drawing/2014/main" id="{1D9A5709-C519-5E4A-9BEF-A8F0875CAC76}"/>
              </a:ext>
            </a:extLst>
          </p:cNvPr>
          <p:cNvSpPr>
            <a:spLocks noGrp="1"/>
          </p:cNvSpPr>
          <p:nvPr>
            <p:ph type="title"/>
          </p:nvPr>
        </p:nvSpPr>
        <p:spPr>
          <a:xfrm>
            <a:off x="931347" y="993278"/>
            <a:ext cx="6958146" cy="2065236"/>
          </a:xfrm>
          <a:prstGeom prst="rect">
            <a:avLst/>
          </a:prstGeom>
        </p:spPr>
        <p:txBody>
          <a:bodyPr>
            <a:noAutofit/>
          </a:bodyPr>
          <a:lstStyle>
            <a:lvl1pPr algn="l">
              <a:defRPr sz="7500">
                <a:solidFill>
                  <a:schemeClr val="tx1"/>
                </a:solidFill>
              </a:defRPr>
            </a:lvl1pPr>
          </a:lstStyle>
          <a:p>
            <a:r>
              <a:rPr lang="nb-NO"/>
              <a:t>Klikk for å redigere</a:t>
            </a:r>
          </a:p>
        </p:txBody>
      </p:sp>
      <p:sp>
        <p:nvSpPr>
          <p:cNvPr id="17" name="Plassholder for tekst 2">
            <a:extLst>
              <a:ext uri="{FF2B5EF4-FFF2-40B4-BE49-F238E27FC236}">
                <a16:creationId xmlns:a16="http://schemas.microsoft.com/office/drawing/2014/main" id="{603D6DB8-8CEC-664E-BE85-A56741182F0A}"/>
              </a:ext>
            </a:extLst>
          </p:cNvPr>
          <p:cNvSpPr>
            <a:spLocks noGrp="1"/>
          </p:cNvSpPr>
          <p:nvPr>
            <p:ph type="body" sz="quarter" idx="10" hasCustomPrompt="1"/>
          </p:nvPr>
        </p:nvSpPr>
        <p:spPr>
          <a:xfrm>
            <a:off x="940103" y="3443728"/>
            <a:ext cx="6958146" cy="5091113"/>
          </a:xfrm>
          <a:prstGeom prst="rect">
            <a:avLst/>
          </a:prstGeom>
        </p:spPr>
        <p:txBody>
          <a:bodyPr/>
          <a:lstStyle>
            <a:lvl1pPr marL="0" indent="0">
              <a:buNone/>
              <a:defRPr sz="3750" b="0" i="0">
                <a:latin typeface="Founders Grotesk Regular" panose="02000503000000020004" pitchFamily="2" charset="0"/>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 </a:t>
            </a:r>
            <a:br>
              <a:rPr lang="nb-NO"/>
            </a:br>
            <a:r>
              <a:rPr lang="nb-NO"/>
              <a:t>i malen</a:t>
            </a:r>
          </a:p>
        </p:txBody>
      </p:sp>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9144000" y="1"/>
            <a:ext cx="9144000" cy="10286999"/>
          </a:xfrm>
          <a:prstGeom prst="rect">
            <a:avLst/>
          </a:prstGeom>
        </p:spPr>
        <p:txBody>
          <a:bodyPr/>
          <a:lstStyle/>
          <a:p>
            <a:endParaRPr lang="nb-NO"/>
          </a:p>
        </p:txBody>
      </p:sp>
    </p:spTree>
    <p:extLst>
      <p:ext uri="{BB962C8B-B14F-4D97-AF65-F5344CB8AC3E}">
        <p14:creationId xmlns:p14="http://schemas.microsoft.com/office/powerpoint/2010/main" val="35065763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kstslide m bilde">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10225090" y="1092995"/>
            <a:ext cx="6958145" cy="8101013"/>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947112" y="100904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940103" y="2371672"/>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101890954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kstslide m stort bilde">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9144000" y="0"/>
            <a:ext cx="9144000" cy="10287000"/>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947112" y="100904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940103" y="2371672"/>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416139928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kstslide m bilde">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10225090" y="1092995"/>
            <a:ext cx="6958145" cy="8101013"/>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1104767" y="342115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1097758" y="4783782"/>
            <a:ext cx="6965156" cy="4410225"/>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pic>
        <p:nvPicPr>
          <p:cNvPr id="8" name="Grafikk 7">
            <a:extLst>
              <a:ext uri="{FF2B5EF4-FFF2-40B4-BE49-F238E27FC236}">
                <a16:creationId xmlns:a16="http://schemas.microsoft.com/office/drawing/2014/main" id="{79B7C076-EE54-714B-9CEE-FB9996D677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8" y="1029935"/>
            <a:ext cx="2781408" cy="860316"/>
          </a:xfrm>
          <a:prstGeom prst="rect">
            <a:avLst/>
          </a:prstGeom>
        </p:spPr>
      </p:pic>
    </p:spTree>
    <p:extLst>
      <p:ext uri="{BB962C8B-B14F-4D97-AF65-F5344CB8AC3E}">
        <p14:creationId xmlns:p14="http://schemas.microsoft.com/office/powerpoint/2010/main" val="307667787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kstslide m bilde hvit logo">
    <p:bg>
      <p:bgPr>
        <a:solidFill>
          <a:srgbClr val="EF798A"/>
        </a:solidFill>
        <a:effectLst/>
      </p:bgPr>
    </p:bg>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E99A5334-94A5-D93A-D578-C208AAE617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9028" y="1029935"/>
            <a:ext cx="2781788" cy="860316"/>
          </a:xfrm>
          <a:prstGeom prst="rect">
            <a:avLst/>
          </a:prstGeom>
        </p:spPr>
      </p:pic>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10225090" y="1092995"/>
            <a:ext cx="6958145" cy="8101013"/>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1104767" y="342115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1097758" y="4783782"/>
            <a:ext cx="6965156" cy="4410225"/>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370855684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ekstslide m stort bilde">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9144000" y="0"/>
            <a:ext cx="9144000" cy="10287000"/>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1104767" y="342115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1097758" y="4783782"/>
            <a:ext cx="6965156" cy="4410225"/>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pic>
        <p:nvPicPr>
          <p:cNvPr id="8" name="Grafikk 7">
            <a:extLst>
              <a:ext uri="{FF2B5EF4-FFF2-40B4-BE49-F238E27FC236}">
                <a16:creationId xmlns:a16="http://schemas.microsoft.com/office/drawing/2014/main" id="{79B7C076-EE54-714B-9CEE-FB9996D677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028" y="1029935"/>
            <a:ext cx="2781408" cy="860316"/>
          </a:xfrm>
          <a:prstGeom prst="rect">
            <a:avLst/>
          </a:prstGeom>
        </p:spPr>
      </p:pic>
    </p:spTree>
    <p:extLst>
      <p:ext uri="{BB962C8B-B14F-4D97-AF65-F5344CB8AC3E}">
        <p14:creationId xmlns:p14="http://schemas.microsoft.com/office/powerpoint/2010/main" val="40096846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ekstslide m stort bilde hvit logo">
    <p:bg>
      <p:bgPr>
        <a:solidFill>
          <a:srgbClr val="EF798A"/>
        </a:solidFill>
        <a:effectLst/>
      </p:bgPr>
    </p:bg>
    <p:spTree>
      <p:nvGrpSpPr>
        <p:cNvPr id="1" name=""/>
        <p:cNvGrpSpPr/>
        <p:nvPr/>
      </p:nvGrpSpPr>
      <p:grpSpPr>
        <a:xfrm>
          <a:off x="0" y="0"/>
          <a:ext cx="0" cy="0"/>
          <a:chOff x="0" y="0"/>
          <a:chExt cx="0" cy="0"/>
        </a:xfrm>
      </p:grpSpPr>
      <p:pic>
        <p:nvPicPr>
          <p:cNvPr id="9" name="Bilde 8" descr="Et bilde som inneholder tekst&#10;&#10;Automatisk generert beskrivelse">
            <a:extLst>
              <a:ext uri="{FF2B5EF4-FFF2-40B4-BE49-F238E27FC236}">
                <a16:creationId xmlns:a16="http://schemas.microsoft.com/office/drawing/2014/main" id="{A4E38783-4F5C-3AB9-6C04-B0430E0B0F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9028" y="1029935"/>
            <a:ext cx="2781788" cy="860316"/>
          </a:xfrm>
          <a:prstGeom prst="rect">
            <a:avLst/>
          </a:prstGeom>
        </p:spPr>
      </p:pic>
      <p:sp>
        <p:nvSpPr>
          <p:cNvPr id="5" name="Plassholder for bilde 2">
            <a:extLst>
              <a:ext uri="{FF2B5EF4-FFF2-40B4-BE49-F238E27FC236}">
                <a16:creationId xmlns:a16="http://schemas.microsoft.com/office/drawing/2014/main" id="{8B15EE83-FC04-9348-9396-29AD8F998E1B}"/>
              </a:ext>
            </a:extLst>
          </p:cNvPr>
          <p:cNvSpPr>
            <a:spLocks noGrp="1"/>
          </p:cNvSpPr>
          <p:nvPr>
            <p:ph type="pic" sz="quarter" idx="11"/>
          </p:nvPr>
        </p:nvSpPr>
        <p:spPr>
          <a:xfrm>
            <a:off x="9144000" y="0"/>
            <a:ext cx="9144000" cy="10287000"/>
          </a:xfrm>
          <a:prstGeom prst="rect">
            <a:avLst/>
          </a:prstGeom>
        </p:spPr>
        <p:txBody>
          <a:bodyPr/>
          <a:lstStyle/>
          <a:p>
            <a:endParaRPr lang="nb-NO"/>
          </a:p>
        </p:txBody>
      </p:sp>
      <p:sp>
        <p:nvSpPr>
          <p:cNvPr id="6" name="Tittel 1">
            <a:extLst>
              <a:ext uri="{FF2B5EF4-FFF2-40B4-BE49-F238E27FC236}">
                <a16:creationId xmlns:a16="http://schemas.microsoft.com/office/drawing/2014/main" id="{0538F409-3F15-D24C-9B9D-5F8F949B6257}"/>
              </a:ext>
            </a:extLst>
          </p:cNvPr>
          <p:cNvSpPr>
            <a:spLocks noGrp="1"/>
          </p:cNvSpPr>
          <p:nvPr>
            <p:ph type="title" hasCustomPrompt="1"/>
          </p:nvPr>
        </p:nvSpPr>
        <p:spPr>
          <a:xfrm>
            <a:off x="1104767" y="3421153"/>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7" name="Plassholder for tekst 2">
            <a:extLst>
              <a:ext uri="{FF2B5EF4-FFF2-40B4-BE49-F238E27FC236}">
                <a16:creationId xmlns:a16="http://schemas.microsoft.com/office/drawing/2014/main" id="{5691BE1A-4172-3B4C-BC61-E00C47B5B4D2}"/>
              </a:ext>
            </a:extLst>
          </p:cNvPr>
          <p:cNvSpPr>
            <a:spLocks noGrp="1"/>
          </p:cNvSpPr>
          <p:nvPr>
            <p:ph type="body" sz="quarter" idx="10" hasCustomPrompt="1"/>
          </p:nvPr>
        </p:nvSpPr>
        <p:spPr>
          <a:xfrm>
            <a:off x="1097758" y="4783782"/>
            <a:ext cx="6965156" cy="4410225"/>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17930465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lide - oppdelt Liberty">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3287FD-D5BA-D545-B976-24D03DBB79F3}"/>
              </a:ext>
            </a:extLst>
          </p:cNvPr>
          <p:cNvSpPr/>
          <p:nvPr userDrawn="1"/>
        </p:nvSpPr>
        <p:spPr>
          <a:xfrm>
            <a:off x="9143999" y="-62760"/>
            <a:ext cx="9141620" cy="5209751"/>
          </a:xfrm>
          <a:prstGeom prst="rect">
            <a:avLst/>
          </a:prstGeom>
          <a:solidFill>
            <a:srgbClr val="EFEFEF"/>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6" name="Rektangel 5">
            <a:extLst>
              <a:ext uri="{FF2B5EF4-FFF2-40B4-BE49-F238E27FC236}">
                <a16:creationId xmlns:a16="http://schemas.microsoft.com/office/drawing/2014/main" id="{C09DF852-3A95-254A-8135-52D79F5AD956}"/>
              </a:ext>
            </a:extLst>
          </p:cNvPr>
          <p:cNvSpPr/>
          <p:nvPr userDrawn="1"/>
        </p:nvSpPr>
        <p:spPr>
          <a:xfrm>
            <a:off x="9144001" y="5147267"/>
            <a:ext cx="9141620" cy="5209751"/>
          </a:xfrm>
          <a:prstGeom prst="rect">
            <a:avLst/>
          </a:prstGeom>
          <a:solidFill>
            <a:srgbClr val="4E5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9" name="Tittel 1">
            <a:extLst>
              <a:ext uri="{FF2B5EF4-FFF2-40B4-BE49-F238E27FC236}">
                <a16:creationId xmlns:a16="http://schemas.microsoft.com/office/drawing/2014/main" id="{A4F23E47-9DE8-6B4C-94E9-95EAFA2D2040}"/>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0" name="Plassholder for tekst 2">
            <a:extLst>
              <a:ext uri="{FF2B5EF4-FFF2-40B4-BE49-F238E27FC236}">
                <a16:creationId xmlns:a16="http://schemas.microsoft.com/office/drawing/2014/main" id="{BABD6595-8A22-B041-A8CB-C2BB2D54BE74}"/>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33359525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lide - oppdelt Indigo Dy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3287FD-D5BA-D545-B976-24D03DBB79F3}"/>
              </a:ext>
            </a:extLst>
          </p:cNvPr>
          <p:cNvSpPr/>
          <p:nvPr userDrawn="1"/>
        </p:nvSpPr>
        <p:spPr>
          <a:xfrm>
            <a:off x="9143999" y="-62760"/>
            <a:ext cx="9141620" cy="5209751"/>
          </a:xfrm>
          <a:prstGeom prst="rect">
            <a:avLst/>
          </a:prstGeom>
          <a:solidFill>
            <a:srgbClr val="004665"/>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6" name="Rektangel 5">
            <a:extLst>
              <a:ext uri="{FF2B5EF4-FFF2-40B4-BE49-F238E27FC236}">
                <a16:creationId xmlns:a16="http://schemas.microsoft.com/office/drawing/2014/main" id="{C09DF852-3A95-254A-8135-52D79F5AD956}"/>
              </a:ext>
            </a:extLst>
          </p:cNvPr>
          <p:cNvSpPr/>
          <p:nvPr userDrawn="1"/>
        </p:nvSpPr>
        <p:spPr>
          <a:xfrm>
            <a:off x="9144001" y="5154524"/>
            <a:ext cx="9141620" cy="520975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3" name="Tittel 1">
            <a:extLst>
              <a:ext uri="{FF2B5EF4-FFF2-40B4-BE49-F238E27FC236}">
                <a16:creationId xmlns:a16="http://schemas.microsoft.com/office/drawing/2014/main" id="{5BE23940-4F4E-4540-BD35-0D34CD86994B}"/>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4" name="Plassholder for tekst 2">
            <a:extLst>
              <a:ext uri="{FF2B5EF4-FFF2-40B4-BE49-F238E27FC236}">
                <a16:creationId xmlns:a16="http://schemas.microsoft.com/office/drawing/2014/main" id="{E48E0FAF-5FA7-AB44-ABA8-17A4E56A5CFF}"/>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408300001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slide - oppdelt Ultra Re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3287FD-D5BA-D545-B976-24D03DBB79F3}"/>
              </a:ext>
            </a:extLst>
          </p:cNvPr>
          <p:cNvSpPr/>
          <p:nvPr userDrawn="1"/>
        </p:nvSpPr>
        <p:spPr>
          <a:xfrm>
            <a:off x="9143999" y="-62760"/>
            <a:ext cx="9141620" cy="5209751"/>
          </a:xfrm>
          <a:prstGeom prst="rect">
            <a:avLst/>
          </a:prstGeom>
          <a:solidFill>
            <a:srgbClr val="EFEFEF"/>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6" name="Rektangel 5">
            <a:extLst>
              <a:ext uri="{FF2B5EF4-FFF2-40B4-BE49-F238E27FC236}">
                <a16:creationId xmlns:a16="http://schemas.microsoft.com/office/drawing/2014/main" id="{C09DF852-3A95-254A-8135-52D79F5AD956}"/>
              </a:ext>
            </a:extLst>
          </p:cNvPr>
          <p:cNvSpPr/>
          <p:nvPr userDrawn="1"/>
        </p:nvSpPr>
        <p:spPr>
          <a:xfrm>
            <a:off x="9144001" y="5154524"/>
            <a:ext cx="9141620" cy="5209751"/>
          </a:xfrm>
          <a:prstGeom prst="rect">
            <a:avLst/>
          </a:prstGeom>
          <a:solidFill>
            <a:srgbClr val="EF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1" name="Tittel 1">
            <a:extLst>
              <a:ext uri="{FF2B5EF4-FFF2-40B4-BE49-F238E27FC236}">
                <a16:creationId xmlns:a16="http://schemas.microsoft.com/office/drawing/2014/main" id="{FDA38ADB-AE70-DB4D-80E8-AB366EF2C88D}"/>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2" name="Plassholder for tekst 2">
            <a:extLst>
              <a:ext uri="{FF2B5EF4-FFF2-40B4-BE49-F238E27FC236}">
                <a16:creationId xmlns:a16="http://schemas.microsoft.com/office/drawing/2014/main" id="{AC7F3B58-786D-5F48-9C24-F3AE5F58DEA2}"/>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75440395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slide - oppdelt grey">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3287FD-D5BA-D545-B976-24D03DBB79F3}"/>
              </a:ext>
            </a:extLst>
          </p:cNvPr>
          <p:cNvSpPr/>
          <p:nvPr userDrawn="1"/>
        </p:nvSpPr>
        <p:spPr>
          <a:xfrm>
            <a:off x="9143999" y="-62760"/>
            <a:ext cx="9141620" cy="10349760"/>
          </a:xfrm>
          <a:prstGeom prst="rect">
            <a:avLst/>
          </a:prstGeom>
          <a:solidFill>
            <a:srgbClr val="EFEFEF"/>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3" name="Tittel 1">
            <a:extLst>
              <a:ext uri="{FF2B5EF4-FFF2-40B4-BE49-F238E27FC236}">
                <a16:creationId xmlns:a16="http://schemas.microsoft.com/office/drawing/2014/main" id="{140ECD9A-7C66-F94E-8256-0114FE1096E8}"/>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4" name="Plassholder for tekst 2">
            <a:extLst>
              <a:ext uri="{FF2B5EF4-FFF2-40B4-BE49-F238E27FC236}">
                <a16:creationId xmlns:a16="http://schemas.microsoft.com/office/drawing/2014/main" id="{EB2B1CE1-BFDC-7C4F-9F30-259A06EB20DD}"/>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104964807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kstslide - oppdelt Ultra Re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09DF852-3A95-254A-8135-52D79F5AD956}"/>
              </a:ext>
            </a:extLst>
          </p:cNvPr>
          <p:cNvSpPr/>
          <p:nvPr userDrawn="1"/>
        </p:nvSpPr>
        <p:spPr>
          <a:xfrm>
            <a:off x="9144001" y="2"/>
            <a:ext cx="9141620" cy="10364274"/>
          </a:xfrm>
          <a:prstGeom prst="rect">
            <a:avLst/>
          </a:prstGeom>
          <a:solidFill>
            <a:srgbClr val="EF7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4" name="Tittel 1">
            <a:extLst>
              <a:ext uri="{FF2B5EF4-FFF2-40B4-BE49-F238E27FC236}">
                <a16:creationId xmlns:a16="http://schemas.microsoft.com/office/drawing/2014/main" id="{9B597A3E-73D0-1945-8782-4972675107ED}"/>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5" name="Plassholder for tekst 2">
            <a:extLst>
              <a:ext uri="{FF2B5EF4-FFF2-40B4-BE49-F238E27FC236}">
                <a16:creationId xmlns:a16="http://schemas.microsoft.com/office/drawing/2014/main" id="{C28B04AA-F4BE-F540-B21A-D8C39E2EA22C}"/>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36476367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kstslide - oppdelt Liberty">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09DF852-3A95-254A-8135-52D79F5AD956}"/>
              </a:ext>
            </a:extLst>
          </p:cNvPr>
          <p:cNvSpPr/>
          <p:nvPr userDrawn="1"/>
        </p:nvSpPr>
        <p:spPr>
          <a:xfrm>
            <a:off x="9144001" y="2"/>
            <a:ext cx="9141620" cy="10357017"/>
          </a:xfrm>
          <a:prstGeom prst="rect">
            <a:avLst/>
          </a:prstGeom>
          <a:solidFill>
            <a:srgbClr val="4E55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12" name="Tittel 1">
            <a:extLst>
              <a:ext uri="{FF2B5EF4-FFF2-40B4-BE49-F238E27FC236}">
                <a16:creationId xmlns:a16="http://schemas.microsoft.com/office/drawing/2014/main" id="{844B8C7F-9744-8240-99A7-FDC821831C34}"/>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13" name="Plassholder for tekst 2">
            <a:extLst>
              <a:ext uri="{FF2B5EF4-FFF2-40B4-BE49-F238E27FC236}">
                <a16:creationId xmlns:a16="http://schemas.microsoft.com/office/drawing/2014/main" id="{9CC78C4E-3CD6-2D4A-B682-05EB90367725}"/>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35188739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slide - oppdelt Indigo Dy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3287FD-D5BA-D545-B976-24D03DBB79F3}"/>
              </a:ext>
            </a:extLst>
          </p:cNvPr>
          <p:cNvSpPr/>
          <p:nvPr userDrawn="1"/>
        </p:nvSpPr>
        <p:spPr>
          <a:xfrm>
            <a:off x="9143999" y="-62760"/>
            <a:ext cx="9141620" cy="10349760"/>
          </a:xfrm>
          <a:prstGeom prst="rect">
            <a:avLst/>
          </a:prstGeom>
          <a:solidFill>
            <a:srgbClr val="004665"/>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a:p>
        </p:txBody>
      </p:sp>
      <p:sp>
        <p:nvSpPr>
          <p:cNvPr id="7" name="Tittel 1">
            <a:extLst>
              <a:ext uri="{FF2B5EF4-FFF2-40B4-BE49-F238E27FC236}">
                <a16:creationId xmlns:a16="http://schemas.microsoft.com/office/drawing/2014/main" id="{87045F69-3DAA-744D-B195-AC4C08C5C58B}"/>
              </a:ext>
            </a:extLst>
          </p:cNvPr>
          <p:cNvSpPr>
            <a:spLocks noGrp="1"/>
          </p:cNvSpPr>
          <p:nvPr>
            <p:ph type="title" hasCustomPrompt="1"/>
          </p:nvPr>
        </p:nvSpPr>
        <p:spPr>
          <a:xfrm>
            <a:off x="931347" y="993275"/>
            <a:ext cx="6958146" cy="860316"/>
          </a:xfrm>
          <a:prstGeom prst="rect">
            <a:avLst/>
          </a:prstGeom>
        </p:spPr>
        <p:txBody>
          <a:bodyPr>
            <a:noAutofit/>
          </a:bodyPr>
          <a:lstStyle>
            <a:lvl1pPr algn="l">
              <a:defRPr sz="7500">
                <a:solidFill>
                  <a:schemeClr val="tx1"/>
                </a:solidFill>
              </a:defRPr>
            </a:lvl1pPr>
          </a:lstStyle>
          <a:p>
            <a:r>
              <a:rPr lang="nb-NO"/>
              <a:t>redigere</a:t>
            </a:r>
          </a:p>
        </p:txBody>
      </p:sp>
      <p:sp>
        <p:nvSpPr>
          <p:cNvPr id="8" name="Plassholder for tekst 2">
            <a:extLst>
              <a:ext uri="{FF2B5EF4-FFF2-40B4-BE49-F238E27FC236}">
                <a16:creationId xmlns:a16="http://schemas.microsoft.com/office/drawing/2014/main" id="{DD63F182-87AD-8F46-AEA8-0FD1B6085729}"/>
              </a:ext>
            </a:extLst>
          </p:cNvPr>
          <p:cNvSpPr>
            <a:spLocks noGrp="1"/>
          </p:cNvSpPr>
          <p:nvPr>
            <p:ph type="body" sz="quarter" idx="10" hasCustomPrompt="1"/>
          </p:nvPr>
        </p:nvSpPr>
        <p:spPr>
          <a:xfrm>
            <a:off x="955868" y="2355904"/>
            <a:ext cx="6965156" cy="6034064"/>
          </a:xfrm>
          <a:prstGeom prst="rect">
            <a:avLst/>
          </a:prstGeom>
        </p:spPr>
        <p:txBody>
          <a:bodyPr/>
          <a:lstStyle>
            <a:lvl1pPr marL="0" indent="0">
              <a:buNone/>
              <a:defRPr sz="3750" b="0" i="0">
                <a:latin typeface="Founders Grotesk Regular" panose="020B0503030202060203" pitchFamily="34" charset="77"/>
              </a:defRPr>
            </a:lvl1pPr>
            <a:lvl2pPr marL="685800" indent="0">
              <a:buNone/>
              <a:defRPr b="0" i="1">
                <a:latin typeface="Founders Grotesk Regular" panose="020B0503030202060203" pitchFamily="34" charset="77"/>
              </a:defRPr>
            </a:lvl2pPr>
            <a:lvl3pPr marL="1371600" indent="0">
              <a:buNone/>
              <a:defRPr b="0" i="1">
                <a:latin typeface="Founders Grotesk Regular" panose="020B0503030202060203" pitchFamily="34" charset="77"/>
              </a:defRPr>
            </a:lvl3pPr>
            <a:lvl4pPr marL="2057400" indent="0">
              <a:buNone/>
              <a:defRPr b="0" i="1">
                <a:latin typeface="Founders Grotesk Regular" panose="020B0503030202060203" pitchFamily="34" charset="77"/>
              </a:defRPr>
            </a:lvl4pPr>
            <a:lvl5pPr marL="2743200" indent="0">
              <a:buNone/>
              <a:defRPr b="0" i="1">
                <a:latin typeface="Founders Grotesk Regular" panose="020B0503030202060203" pitchFamily="34" charset="77"/>
              </a:defRPr>
            </a:lvl5pPr>
          </a:lstStyle>
          <a:p>
            <a:pPr lvl="0"/>
            <a:r>
              <a:rPr lang="nb-NO"/>
              <a:t>Klikk for å redigere tekststiler</a:t>
            </a:r>
            <a:br>
              <a:rPr lang="nb-NO"/>
            </a:br>
            <a:r>
              <a:rPr lang="nb-NO"/>
              <a:t>i malen</a:t>
            </a:r>
          </a:p>
        </p:txBody>
      </p:sp>
    </p:spTree>
    <p:extLst>
      <p:ext uri="{BB962C8B-B14F-4D97-AF65-F5344CB8AC3E}">
        <p14:creationId xmlns:p14="http://schemas.microsoft.com/office/powerpoint/2010/main" val="117325924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llomslide - hvit">
    <p:spTree>
      <p:nvGrpSpPr>
        <p:cNvPr id="1" name=""/>
        <p:cNvGrpSpPr/>
        <p:nvPr/>
      </p:nvGrpSpPr>
      <p:grpSpPr>
        <a:xfrm>
          <a:off x="0" y="0"/>
          <a:ext cx="0" cy="0"/>
          <a:chOff x="0" y="0"/>
          <a:chExt cx="0" cy="0"/>
        </a:xfrm>
      </p:grpSpPr>
      <p:pic>
        <p:nvPicPr>
          <p:cNvPr id="10" name="Grafikk 9">
            <a:extLst>
              <a:ext uri="{FF2B5EF4-FFF2-40B4-BE49-F238E27FC236}">
                <a16:creationId xmlns:a16="http://schemas.microsoft.com/office/drawing/2014/main" id="{D25EAF84-BF98-B34D-8310-50579948EE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361" y="617828"/>
            <a:ext cx="2781408" cy="860316"/>
          </a:xfrm>
          <a:prstGeom prst="rect">
            <a:avLst/>
          </a:prstGeom>
        </p:spPr>
      </p:pic>
      <p:sp>
        <p:nvSpPr>
          <p:cNvPr id="13" name="Tittel 1">
            <a:extLst>
              <a:ext uri="{FF2B5EF4-FFF2-40B4-BE49-F238E27FC236}">
                <a16:creationId xmlns:a16="http://schemas.microsoft.com/office/drawing/2014/main" id="{0CE97CB5-1D44-7E49-A73F-CD3FD5EBD8CE}"/>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tx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1140367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llomslide - Liberty">
    <p:bg>
      <p:bgPr>
        <a:solidFill>
          <a:srgbClr val="4E55A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7EF6B8AE-1BE9-5049-AC13-D55CE3321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295" y="616579"/>
            <a:ext cx="2781408" cy="860315"/>
          </a:xfrm>
          <a:prstGeom prst="rect">
            <a:avLst/>
          </a:prstGeom>
        </p:spPr>
      </p:pic>
      <p:sp>
        <p:nvSpPr>
          <p:cNvPr id="10" name="Tittel 1">
            <a:extLst>
              <a:ext uri="{FF2B5EF4-FFF2-40B4-BE49-F238E27FC236}">
                <a16:creationId xmlns:a16="http://schemas.microsoft.com/office/drawing/2014/main" id="{74EDEA33-2666-3949-A84A-BF0AA135F749}"/>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bg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2547858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llomslide - Indigo Dye">
    <p:bg>
      <p:bgPr>
        <a:solidFill>
          <a:srgbClr val="004665"/>
        </a:solidFill>
        <a:effectLst/>
      </p:bgPr>
    </p:bg>
    <p:spTree>
      <p:nvGrpSpPr>
        <p:cNvPr id="1" name=""/>
        <p:cNvGrpSpPr/>
        <p:nvPr/>
      </p:nvGrpSpPr>
      <p:grpSpPr>
        <a:xfrm>
          <a:off x="0" y="0"/>
          <a:ext cx="0" cy="0"/>
          <a:chOff x="0" y="0"/>
          <a:chExt cx="0" cy="0"/>
        </a:xfrm>
      </p:grpSpPr>
      <p:pic>
        <p:nvPicPr>
          <p:cNvPr id="8" name="Grafikk 7">
            <a:extLst>
              <a:ext uri="{FF2B5EF4-FFF2-40B4-BE49-F238E27FC236}">
                <a16:creationId xmlns:a16="http://schemas.microsoft.com/office/drawing/2014/main" id="{6D11EA67-86B0-3141-B515-AE8C1E13E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295" y="616579"/>
            <a:ext cx="2781408" cy="860315"/>
          </a:xfrm>
          <a:prstGeom prst="rect">
            <a:avLst/>
          </a:prstGeom>
        </p:spPr>
      </p:pic>
      <p:sp>
        <p:nvSpPr>
          <p:cNvPr id="9" name="Tittel 1">
            <a:extLst>
              <a:ext uri="{FF2B5EF4-FFF2-40B4-BE49-F238E27FC236}">
                <a16:creationId xmlns:a16="http://schemas.microsoft.com/office/drawing/2014/main" id="{44347D5C-1229-E64E-AFAF-A0975E0A9389}"/>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bg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2041631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llomslide - Erasmus+ Blue">
    <p:bg>
      <p:bgPr>
        <a:solidFill>
          <a:srgbClr val="007FC8"/>
        </a:solidFill>
        <a:effectLst/>
      </p:bgPr>
    </p:bg>
    <p:spTree>
      <p:nvGrpSpPr>
        <p:cNvPr id="1" name=""/>
        <p:cNvGrpSpPr/>
        <p:nvPr/>
      </p:nvGrpSpPr>
      <p:grpSpPr>
        <a:xfrm>
          <a:off x="0" y="0"/>
          <a:ext cx="0" cy="0"/>
          <a:chOff x="0" y="0"/>
          <a:chExt cx="0" cy="0"/>
        </a:xfrm>
      </p:grpSpPr>
      <p:pic>
        <p:nvPicPr>
          <p:cNvPr id="8" name="Grafikk 7">
            <a:extLst>
              <a:ext uri="{FF2B5EF4-FFF2-40B4-BE49-F238E27FC236}">
                <a16:creationId xmlns:a16="http://schemas.microsoft.com/office/drawing/2014/main" id="{6D11EA67-86B0-3141-B515-AE8C1E13E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295" y="616579"/>
            <a:ext cx="2781408" cy="860315"/>
          </a:xfrm>
          <a:prstGeom prst="rect">
            <a:avLst/>
          </a:prstGeom>
        </p:spPr>
      </p:pic>
      <p:sp>
        <p:nvSpPr>
          <p:cNvPr id="9" name="Tittel 1">
            <a:extLst>
              <a:ext uri="{FF2B5EF4-FFF2-40B4-BE49-F238E27FC236}">
                <a16:creationId xmlns:a16="http://schemas.microsoft.com/office/drawing/2014/main" id="{44347D5C-1229-E64E-AFAF-A0975E0A9389}"/>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bg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3483694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llomslide - Ultra Red">
    <p:bg>
      <p:bgPr>
        <a:solidFill>
          <a:srgbClr val="EF798A"/>
        </a:solidFill>
        <a:effectLst/>
      </p:bgPr>
    </p:bg>
    <p:spTree>
      <p:nvGrpSpPr>
        <p:cNvPr id="1" name=""/>
        <p:cNvGrpSpPr/>
        <p:nvPr/>
      </p:nvGrpSpPr>
      <p:grpSpPr>
        <a:xfrm>
          <a:off x="0" y="0"/>
          <a:ext cx="0" cy="0"/>
          <a:chOff x="0" y="0"/>
          <a:chExt cx="0" cy="0"/>
        </a:xfrm>
      </p:grpSpPr>
      <p:pic>
        <p:nvPicPr>
          <p:cNvPr id="8" name="Grafikk 7">
            <a:extLst>
              <a:ext uri="{FF2B5EF4-FFF2-40B4-BE49-F238E27FC236}">
                <a16:creationId xmlns:a16="http://schemas.microsoft.com/office/drawing/2014/main" id="{6D11EA67-86B0-3141-B515-AE8C1E13E6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295" y="616579"/>
            <a:ext cx="2781408" cy="860315"/>
          </a:xfrm>
          <a:prstGeom prst="rect">
            <a:avLst/>
          </a:prstGeom>
        </p:spPr>
      </p:pic>
      <p:sp>
        <p:nvSpPr>
          <p:cNvPr id="9" name="Tittel 1">
            <a:extLst>
              <a:ext uri="{FF2B5EF4-FFF2-40B4-BE49-F238E27FC236}">
                <a16:creationId xmlns:a16="http://schemas.microsoft.com/office/drawing/2014/main" id="{44347D5C-1229-E64E-AFAF-A0975E0A9389}"/>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bg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298189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ellomslide - Liberty">
    <p:bg>
      <p:bgPr>
        <a:solidFill>
          <a:srgbClr val="4E55A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7EF6B8AE-1BE9-5049-AC13-D55CE33210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3295" y="616579"/>
            <a:ext cx="2781408" cy="860315"/>
          </a:xfrm>
          <a:prstGeom prst="rect">
            <a:avLst/>
          </a:prstGeom>
        </p:spPr>
      </p:pic>
      <p:sp>
        <p:nvSpPr>
          <p:cNvPr id="10" name="Tittel 1">
            <a:extLst>
              <a:ext uri="{FF2B5EF4-FFF2-40B4-BE49-F238E27FC236}">
                <a16:creationId xmlns:a16="http://schemas.microsoft.com/office/drawing/2014/main" id="{74EDEA33-2666-3949-A84A-BF0AA135F749}"/>
              </a:ext>
            </a:extLst>
          </p:cNvPr>
          <p:cNvSpPr>
            <a:spLocks noGrp="1"/>
          </p:cNvSpPr>
          <p:nvPr>
            <p:ph type="title" hasCustomPrompt="1"/>
          </p:nvPr>
        </p:nvSpPr>
        <p:spPr>
          <a:xfrm>
            <a:off x="1097758" y="1092995"/>
            <a:ext cx="16092488" cy="8101013"/>
          </a:xfrm>
          <a:prstGeom prst="rect">
            <a:avLst/>
          </a:prstGeom>
        </p:spPr>
        <p:txBody>
          <a:bodyPr>
            <a:normAutofit/>
          </a:bodyPr>
          <a:lstStyle>
            <a:lvl1pPr>
              <a:defRPr sz="10800">
                <a:solidFill>
                  <a:schemeClr val="bg1"/>
                </a:solidFill>
              </a:defRPr>
            </a:lvl1pPr>
          </a:lstStyle>
          <a:p>
            <a:r>
              <a:rPr lang="nb-NO"/>
              <a:t>Klikk for å </a:t>
            </a:r>
            <a:br>
              <a:rPr lang="nb-NO"/>
            </a:br>
            <a:r>
              <a:rPr lang="nb-NO"/>
              <a:t>redigere tittelstil</a:t>
            </a:r>
          </a:p>
        </p:txBody>
      </p:sp>
    </p:spTree>
    <p:extLst>
      <p:ext uri="{BB962C8B-B14F-4D97-AF65-F5344CB8AC3E}">
        <p14:creationId xmlns:p14="http://schemas.microsoft.com/office/powerpoint/2010/main" val="1679740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Avslutningsslide flere avsendere">
    <p:bg>
      <p:bgPr>
        <a:solidFill>
          <a:srgbClr val="004665"/>
        </a:solidFill>
        <a:effectLst/>
      </p:bgPr>
    </p:bg>
    <p:spTree>
      <p:nvGrpSpPr>
        <p:cNvPr id="1" name=""/>
        <p:cNvGrpSpPr/>
        <p:nvPr/>
      </p:nvGrpSpPr>
      <p:grpSpPr>
        <a:xfrm>
          <a:off x="0" y="0"/>
          <a:ext cx="0" cy="0"/>
          <a:chOff x="0" y="0"/>
          <a:chExt cx="0" cy="0"/>
        </a:xfrm>
      </p:grpSpPr>
      <p:pic>
        <p:nvPicPr>
          <p:cNvPr id="4" name="Grafikk 3">
            <a:extLst>
              <a:ext uri="{FF2B5EF4-FFF2-40B4-BE49-F238E27FC236}">
                <a16:creationId xmlns:a16="http://schemas.microsoft.com/office/drawing/2014/main" id="{C7766484-8632-804F-AD4C-9757F58840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1341" y="4252892"/>
            <a:ext cx="5707304" cy="1765323"/>
          </a:xfrm>
          <a:prstGeom prst="rect">
            <a:avLst/>
          </a:prstGeom>
        </p:spPr>
      </p:pic>
      <p:pic>
        <p:nvPicPr>
          <p:cNvPr id="3" name="Grafikk 2">
            <a:extLst>
              <a:ext uri="{FF2B5EF4-FFF2-40B4-BE49-F238E27FC236}">
                <a16:creationId xmlns:a16="http://schemas.microsoft.com/office/drawing/2014/main" id="{1B84FD00-1913-2648-B0B3-1C9B547CB58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870733" y="4641656"/>
            <a:ext cx="2793851" cy="884384"/>
          </a:xfrm>
          <a:prstGeom prst="rect">
            <a:avLst/>
          </a:prstGeom>
        </p:spPr>
      </p:pic>
      <p:pic>
        <p:nvPicPr>
          <p:cNvPr id="8" name="Bilde 7">
            <a:extLst>
              <a:ext uri="{FF2B5EF4-FFF2-40B4-BE49-F238E27FC236}">
                <a16:creationId xmlns:a16="http://schemas.microsoft.com/office/drawing/2014/main" id="{681A2B85-32B5-0246-BCFF-39ED782F71E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605400" y="4708718"/>
            <a:ext cx="2793852" cy="750258"/>
          </a:xfrm>
          <a:prstGeom prst="rect">
            <a:avLst/>
          </a:prstGeom>
        </p:spPr>
      </p:pic>
    </p:spTree>
    <p:extLst>
      <p:ext uri="{BB962C8B-B14F-4D97-AF65-F5344CB8AC3E}">
        <p14:creationId xmlns:p14="http://schemas.microsoft.com/office/powerpoint/2010/main" val="403170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795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1371600" rtl="0" eaLnBrk="1" latinLnBrk="0" hangingPunct="1">
        <a:lnSpc>
          <a:spcPct val="90000"/>
        </a:lnSpc>
        <a:spcBef>
          <a:spcPct val="0"/>
        </a:spcBef>
        <a:buNone/>
        <a:defRPr sz="6600" b="1" i="0" kern="1200">
          <a:solidFill>
            <a:schemeClr val="tx1"/>
          </a:solidFill>
          <a:latin typeface="Founders Grotesk Semibold" panose="020B0503030202060203" pitchFamily="34"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b-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p15:clr>
            <a:srgbClr val="F26B43"/>
          </p15:clr>
        </p15:guide>
        <p15:guide id="2" pos="3386">
          <p15:clr>
            <a:srgbClr val="F26B43"/>
          </p15:clr>
        </p15:guide>
        <p15:guide id="3" pos="4294">
          <p15:clr>
            <a:srgbClr val="F26B43"/>
          </p15:clr>
        </p15:guide>
        <p15:guide id="4" pos="7219">
          <p15:clr>
            <a:srgbClr val="F26B43"/>
          </p15:clr>
        </p15:guide>
        <p15:guide id="5" pos="3840">
          <p15:clr>
            <a:srgbClr val="FBAE40"/>
          </p15:clr>
        </p15:guide>
        <p15:guide id="6" orient="horz" pos="459">
          <p15:clr>
            <a:srgbClr val="F26B43"/>
          </p15:clr>
        </p15:guide>
        <p15:guide id="7" orient="horz" pos="3861">
          <p15:clr>
            <a:srgbClr val="F26B43"/>
          </p15:clr>
        </p15:guide>
        <p15:guide id="8" orient="horz" pos="2160">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C69A47-897C-B64F-8C68-309B4877A8B0}"/>
              </a:ext>
            </a:extLst>
          </p:cNvPr>
          <p:cNvSpPr>
            <a:spLocks noGrp="1"/>
          </p:cNvSpPr>
          <p:nvPr>
            <p:ph type="title"/>
          </p:nvPr>
        </p:nvSpPr>
        <p:spPr>
          <a:xfrm>
            <a:off x="1097758" y="1092995"/>
            <a:ext cx="16092488" cy="8120580"/>
          </a:xfrm>
          <a:prstGeom prst="rect">
            <a:avLst/>
          </a:prstGeom>
        </p:spPr>
        <p:txBody>
          <a:bodyPr vert="horz" lIns="91440" tIns="45720" rIns="91440" bIns="45720" rtlCol="0" anchor="ctr">
            <a:normAutofit/>
          </a:bodyPr>
          <a:lstStyle/>
          <a:p>
            <a:r>
              <a:rPr lang="nb-NO"/>
              <a:t>Klikk for å redigere tittel</a:t>
            </a:r>
          </a:p>
        </p:txBody>
      </p:sp>
    </p:spTree>
    <p:extLst>
      <p:ext uri="{BB962C8B-B14F-4D97-AF65-F5344CB8AC3E}">
        <p14:creationId xmlns:p14="http://schemas.microsoft.com/office/powerpoint/2010/main" val="18173670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ctr" defTabSz="1371600" rtl="0" eaLnBrk="1" latinLnBrk="0" hangingPunct="1">
        <a:lnSpc>
          <a:spcPct val="90000"/>
        </a:lnSpc>
        <a:spcBef>
          <a:spcPct val="0"/>
        </a:spcBef>
        <a:buNone/>
        <a:defRPr sz="6600" b="1" i="0" kern="1200">
          <a:solidFill>
            <a:schemeClr val="tx1"/>
          </a:solidFill>
          <a:latin typeface="Founders Grotesk Semibold" panose="020B0503030202060203" pitchFamily="34" charset="77"/>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nb-N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p15:clr>
            <a:srgbClr val="F26B43"/>
          </p15:clr>
        </p15:guide>
        <p15:guide id="2" pos="7219">
          <p15:clr>
            <a:srgbClr val="F26B43"/>
          </p15:clr>
        </p15:guide>
        <p15:guide id="3" pos="3386">
          <p15:clr>
            <a:srgbClr val="F26B43"/>
          </p15:clr>
        </p15:guide>
        <p15:guide id="4" pos="4294">
          <p15:clr>
            <a:srgbClr val="F26B43"/>
          </p15:clr>
        </p15:guide>
        <p15:guide id="5" pos="3840">
          <p15:clr>
            <a:srgbClr val="FBAE40"/>
          </p15:clr>
        </p15:guide>
        <p15:guide id="6" orient="horz" pos="459">
          <p15:clr>
            <a:srgbClr val="F26B43"/>
          </p15:clr>
        </p15:guide>
        <p15:guide id="7" orient="horz" pos="3861">
          <p15:clr>
            <a:srgbClr val="F26B43"/>
          </p15:clr>
        </p15:guide>
        <p15:guide id="8" orient="horz" pos="2160">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3.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6.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6.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3.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3.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hyperlink" Target="mailto:uddprogram@ufm.dk" TargetMode="External"/><Relationship Id="rId2" Type="http://schemas.openxmlformats.org/officeDocument/2006/relationships/image" Target="../media/image52.png"/><Relationship Id="rId1" Type="http://schemas.openxmlformats.org/officeDocument/2006/relationships/slideLayout" Target="../slideLayouts/slideLayout35.xml"/><Relationship Id="rId4" Type="http://schemas.openxmlformats.org/officeDocument/2006/relationships/hyperlink" Target="http://www.ufm.dk/erasmuspl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hyperlink" Target="mailto:erasmus.viestinta@oph.fi" TargetMode="External"/><Relationship Id="rId2" Type="http://schemas.openxmlformats.org/officeDocument/2006/relationships/image" Target="../media/image52.png"/><Relationship Id="rId1" Type="http://schemas.openxmlformats.org/officeDocument/2006/relationships/slideLayout" Target="../slideLayouts/slideLayout35.xml"/><Relationship Id="rId4" Type="http://schemas.openxmlformats.org/officeDocument/2006/relationships/hyperlink" Target="https://www.oph.fi/erasmuspl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erasmusplus@rannis.is" TargetMode="External"/><Relationship Id="rId2" Type="http://schemas.openxmlformats.org/officeDocument/2006/relationships/image" Target="../media/image52.png"/><Relationship Id="rId1" Type="http://schemas.openxmlformats.org/officeDocument/2006/relationships/slideLayout" Target="../slideLayouts/slideLayout35.xml"/><Relationship Id="rId4" Type="http://schemas.openxmlformats.org/officeDocument/2006/relationships/hyperlink" Target="http://www.erasmusplus.i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info@mucf.se" TargetMode="External"/><Relationship Id="rId2" Type="http://schemas.openxmlformats.org/officeDocument/2006/relationships/image" Target="../media/image52.png"/><Relationship Id="rId1" Type="http://schemas.openxmlformats.org/officeDocument/2006/relationships/slideLayout" Target="../slideLayouts/slideLayout35.xml"/><Relationship Id="rId4" Type="http://schemas.openxmlformats.org/officeDocument/2006/relationships/hyperlink" Target="http://www.mucf.se/"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webgate.ec.europa.eu/erasmus-esc/index/" TargetMode="External"/><Relationship Id="rId5" Type="http://schemas.openxmlformats.org/officeDocument/2006/relationships/hyperlink" Target="https://www.salto-youth.net/tools/european-training-calendar/" TargetMode="External"/><Relationship Id="rId4" Type="http://schemas.openxmlformats.org/officeDocument/2006/relationships/hyperlink" Target="https://erasmus-plus.ec.europa.eu/programme-guide/erasmus-programme-guide/introduc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grpSp>
        <p:nvGrpSpPr>
          <p:cNvPr id="2" name="Group 2"/>
          <p:cNvGrpSpPr/>
          <p:nvPr/>
        </p:nvGrpSpPr>
        <p:grpSpPr>
          <a:xfrm>
            <a:off x="1" y="7429501"/>
            <a:ext cx="18288000" cy="2857500"/>
            <a:chOff x="0" y="0"/>
            <a:chExt cx="4979057" cy="693341"/>
          </a:xfrm>
        </p:grpSpPr>
        <p:sp>
          <p:nvSpPr>
            <p:cNvPr id="3" name="Freeform 3"/>
            <p:cNvSpPr/>
            <p:nvPr/>
          </p:nvSpPr>
          <p:spPr>
            <a:xfrm>
              <a:off x="0" y="0"/>
              <a:ext cx="4979057" cy="693341"/>
            </a:xfrm>
            <a:custGeom>
              <a:avLst/>
              <a:gdLst/>
              <a:ahLst/>
              <a:cxnLst/>
              <a:rect l="l" t="t" r="r" b="b"/>
              <a:pathLst>
                <a:path w="4979057" h="693341">
                  <a:moveTo>
                    <a:pt x="0" y="0"/>
                  </a:moveTo>
                  <a:lnTo>
                    <a:pt x="4979057" y="0"/>
                  </a:lnTo>
                  <a:lnTo>
                    <a:pt x="4979057" y="693341"/>
                  </a:lnTo>
                  <a:lnTo>
                    <a:pt x="0" y="693341"/>
                  </a:lnTo>
                  <a:lnTo>
                    <a:pt x="0" y="0"/>
                  </a:lnTo>
                </a:path>
              </a:pathLst>
            </a:custGeom>
            <a:solidFill>
              <a:srgbClr val="FFFFFF"/>
            </a:solidFill>
          </p:spPr>
          <p:txBody>
            <a:bodyPr/>
            <a:lstStyle/>
            <a:p>
              <a:endParaRPr lang="nb-NO"/>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49719" y="3929899"/>
            <a:ext cx="9788562" cy="5506066"/>
          </a:xfrm>
          <a:custGeom>
            <a:avLst/>
            <a:gdLst/>
            <a:ahLst/>
            <a:cxnLst/>
            <a:rect l="l" t="t" r="r" b="b"/>
            <a:pathLst>
              <a:path w="9788562" h="5506066">
                <a:moveTo>
                  <a:pt x="0" y="0"/>
                </a:moveTo>
                <a:lnTo>
                  <a:pt x="9788562" y="0"/>
                </a:lnTo>
                <a:lnTo>
                  <a:pt x="9788562" y="5506066"/>
                </a:lnTo>
                <a:lnTo>
                  <a:pt x="0" y="5506066"/>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3304477" y="1573126"/>
            <a:ext cx="11679045" cy="2180084"/>
          </a:xfrm>
          <a:prstGeom prst="rect">
            <a:avLst/>
          </a:prstGeom>
        </p:spPr>
        <p:txBody>
          <a:bodyPr lIns="0" tIns="0" rIns="0" bIns="0" rtlCol="0" anchor="t">
            <a:spAutoFit/>
          </a:bodyPr>
          <a:lstStyle/>
          <a:p>
            <a:pPr algn="ctr">
              <a:lnSpc>
                <a:spcPts val="8520"/>
              </a:lnSpc>
            </a:pPr>
            <a:r>
              <a:rPr lang="en-US" sz="8115" dirty="0">
                <a:solidFill>
                  <a:srgbClr val="FFFFFF"/>
                </a:solidFill>
                <a:latin typeface="Founders Grotesk 2"/>
              </a:rPr>
              <a:t>Financing opportunities with Erasmus+ youth</a:t>
            </a:r>
          </a:p>
        </p:txBody>
      </p:sp>
      <p:sp>
        <p:nvSpPr>
          <p:cNvPr id="7" name="Freeform 7"/>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8" name="TekstSylinder 7">
            <a:extLst>
              <a:ext uri="{FF2B5EF4-FFF2-40B4-BE49-F238E27FC236}">
                <a16:creationId xmlns:a16="http://schemas.microsoft.com/office/drawing/2014/main" id="{5A427999-859E-C38F-2C22-4E5BE6F4130E}"/>
              </a:ext>
            </a:extLst>
          </p:cNvPr>
          <p:cNvSpPr txBox="1"/>
          <p:nvPr/>
        </p:nvSpPr>
        <p:spPr>
          <a:xfrm>
            <a:off x="226134" y="9489239"/>
            <a:ext cx="3176314" cy="461665"/>
          </a:xfrm>
          <a:prstGeom prst="rect">
            <a:avLst/>
          </a:prstGeom>
          <a:noFill/>
        </p:spPr>
        <p:txBody>
          <a:bodyPr wrap="square" rtlCol="0">
            <a:spAutoFit/>
          </a:bodyPr>
          <a:lstStyle/>
          <a:p>
            <a:r>
              <a:rPr lang="nb-NO" sz="2400" dirty="0">
                <a:solidFill>
                  <a:srgbClr val="4E55A2"/>
                </a:solidFill>
                <a:latin typeface="Founders Grotesk 1" panose="020B0604020202020204" charset="0"/>
              </a:rPr>
              <a:t>Ingeborg Kjærstad</a:t>
            </a:r>
          </a:p>
        </p:txBody>
      </p:sp>
      <p:sp>
        <p:nvSpPr>
          <p:cNvPr id="10" name="TekstSylinder 9">
            <a:extLst>
              <a:ext uri="{FF2B5EF4-FFF2-40B4-BE49-F238E27FC236}">
                <a16:creationId xmlns:a16="http://schemas.microsoft.com/office/drawing/2014/main" id="{D574745F-B220-27A8-100F-88D042633A27}"/>
              </a:ext>
            </a:extLst>
          </p:cNvPr>
          <p:cNvSpPr txBox="1"/>
          <p:nvPr/>
        </p:nvSpPr>
        <p:spPr>
          <a:xfrm>
            <a:off x="15076464" y="9435965"/>
            <a:ext cx="2985402" cy="461665"/>
          </a:xfrm>
          <a:prstGeom prst="rect">
            <a:avLst/>
          </a:prstGeom>
          <a:noFill/>
        </p:spPr>
        <p:txBody>
          <a:bodyPr wrap="square">
            <a:spAutoFit/>
          </a:bodyPr>
          <a:lstStyle/>
          <a:p>
            <a:pPr algn="r"/>
            <a:r>
              <a:rPr lang="nb-NO" sz="2400" dirty="0">
                <a:solidFill>
                  <a:srgbClr val="4E55A2"/>
                </a:solidFill>
                <a:latin typeface="Founders Grotesk 1" panose="020B0604020202020204" charset="0"/>
              </a:rPr>
              <a:t>11th November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Freeform 2"/>
          <p:cNvSpPr/>
          <p:nvPr/>
        </p:nvSpPr>
        <p:spPr>
          <a:xfrm>
            <a:off x="10010091" y="966229"/>
            <a:ext cx="7382739" cy="8354542"/>
          </a:xfrm>
          <a:custGeom>
            <a:avLst/>
            <a:gdLst/>
            <a:ahLst/>
            <a:cxnLst/>
            <a:rect l="l" t="t" r="r" b="b"/>
            <a:pathLst>
              <a:path w="7382739" h="8354542">
                <a:moveTo>
                  <a:pt x="0" y="0"/>
                </a:moveTo>
                <a:lnTo>
                  <a:pt x="7382739" y="0"/>
                </a:lnTo>
                <a:lnTo>
                  <a:pt x="7382739" y="8354542"/>
                </a:lnTo>
                <a:lnTo>
                  <a:pt x="0" y="8354542"/>
                </a:lnTo>
                <a:lnTo>
                  <a:pt x="0" y="0"/>
                </a:lnTo>
                <a:close/>
              </a:path>
            </a:pathLst>
          </a:custGeom>
          <a:blipFill>
            <a:blip r:embed="rId3"/>
            <a:stretch>
              <a:fillRect l="-44609" r="-25135"/>
            </a:stretch>
          </a:blipFill>
        </p:spPr>
        <p:txBody>
          <a:bodyPr/>
          <a:lstStyle/>
          <a:p>
            <a:endParaRPr lang="nb-NO"/>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6"/>
            <a:stretch>
              <a:fillRect l="-37129" r="-31620"/>
            </a:stretch>
          </a:blipFill>
        </p:spPr>
        <p:txBody>
          <a:bodyPr/>
          <a:lstStyle/>
          <a:p>
            <a:endParaRPr lang="nb-NO"/>
          </a:p>
        </p:txBody>
      </p:sp>
      <p:sp>
        <p:nvSpPr>
          <p:cNvPr id="5" name="TextBox 5"/>
          <p:cNvSpPr txBox="1"/>
          <p:nvPr/>
        </p:nvSpPr>
        <p:spPr>
          <a:xfrm>
            <a:off x="1028700" y="2978569"/>
            <a:ext cx="7245431" cy="1046911"/>
          </a:xfrm>
          <a:prstGeom prst="rect">
            <a:avLst/>
          </a:prstGeom>
        </p:spPr>
        <p:txBody>
          <a:bodyPr lIns="0" tIns="0" rIns="0" bIns="0" rtlCol="0" anchor="t">
            <a:spAutoFit/>
          </a:bodyPr>
          <a:lstStyle/>
          <a:p>
            <a:pPr>
              <a:lnSpc>
                <a:spcPts val="8042"/>
              </a:lnSpc>
            </a:pPr>
            <a:r>
              <a:rPr lang="en-US" sz="7180" dirty="0">
                <a:solidFill>
                  <a:srgbClr val="FFFFFF"/>
                </a:solidFill>
                <a:latin typeface="Founders Grotesk 2"/>
              </a:rPr>
              <a:t>Youth exchanges</a:t>
            </a:r>
          </a:p>
        </p:txBody>
      </p:sp>
      <p:sp>
        <p:nvSpPr>
          <p:cNvPr id="6" name="TextBox 6"/>
          <p:cNvSpPr txBox="1"/>
          <p:nvPr/>
        </p:nvSpPr>
        <p:spPr>
          <a:xfrm>
            <a:off x="1250279" y="4635041"/>
            <a:ext cx="7023852" cy="4965462"/>
          </a:xfrm>
          <a:prstGeom prst="rect">
            <a:avLst/>
          </a:prstGeom>
        </p:spPr>
        <p:txBody>
          <a:bodyPr lIns="0" tIns="0" rIns="0" bIns="0" rtlCol="0" anchor="t">
            <a:spAutoFit/>
          </a:bodyPr>
          <a:lstStyle/>
          <a:p>
            <a:pPr marL="670855" lvl="1" indent="-335428">
              <a:lnSpc>
                <a:spcPts val="3946"/>
              </a:lnSpc>
              <a:buFont typeface="Arial"/>
              <a:buChar char="•"/>
            </a:pPr>
            <a:r>
              <a:rPr lang="en-US" sz="3107" dirty="0">
                <a:solidFill>
                  <a:srgbClr val="FFFFFF"/>
                </a:solidFill>
                <a:latin typeface="Founders Grotesk 1"/>
              </a:rPr>
              <a:t>An exchange for groups of young people – from at least two different countries</a:t>
            </a:r>
          </a:p>
          <a:p>
            <a:pPr>
              <a:lnSpc>
                <a:spcPts val="3946"/>
              </a:lnSpc>
            </a:pPr>
            <a:endParaRPr lang="en-US" sz="3107" dirty="0">
              <a:solidFill>
                <a:srgbClr val="FFFFFF"/>
              </a:solidFill>
              <a:latin typeface="Founders Grotesk 1"/>
            </a:endParaRPr>
          </a:p>
          <a:p>
            <a:pPr marL="670855" lvl="1" indent="-335428">
              <a:lnSpc>
                <a:spcPts val="3946"/>
              </a:lnSpc>
              <a:buFont typeface="Arial"/>
              <a:buChar char="•"/>
            </a:pPr>
            <a:r>
              <a:rPr lang="en-US" sz="3107" dirty="0">
                <a:solidFill>
                  <a:srgbClr val="FFFFFF"/>
                </a:solidFill>
                <a:latin typeface="Founders Grotesk 1"/>
              </a:rPr>
              <a:t>A group of young people can be a youth </a:t>
            </a:r>
            <a:r>
              <a:rPr lang="en-US" sz="3107" dirty="0" err="1">
                <a:solidFill>
                  <a:srgbClr val="FFFFFF"/>
                </a:solidFill>
                <a:latin typeface="Founders Grotesk 1"/>
              </a:rPr>
              <a:t>organisation</a:t>
            </a:r>
            <a:r>
              <a:rPr lang="en-US" sz="3107" dirty="0">
                <a:solidFill>
                  <a:srgbClr val="FFFFFF"/>
                </a:solidFill>
                <a:latin typeface="Founders Grotesk 1"/>
              </a:rPr>
              <a:t>, a youth council, a theatre group, or something else!</a:t>
            </a:r>
          </a:p>
          <a:p>
            <a:pPr marL="335427" lvl="1">
              <a:lnSpc>
                <a:spcPts val="3946"/>
              </a:lnSpc>
            </a:pPr>
            <a:endParaRPr lang="en-US" sz="3107" dirty="0">
              <a:solidFill>
                <a:srgbClr val="FFFFFF"/>
              </a:solidFill>
              <a:latin typeface="Founders Grotesk 1"/>
            </a:endParaRPr>
          </a:p>
          <a:p>
            <a:pPr marL="670855" lvl="1" indent="-335428">
              <a:lnSpc>
                <a:spcPts val="3946"/>
              </a:lnSpc>
              <a:buFont typeface="Arial"/>
              <a:buChar char="•"/>
            </a:pPr>
            <a:r>
              <a:rPr lang="en-US" sz="3107" dirty="0">
                <a:solidFill>
                  <a:srgbClr val="FFFFFF"/>
                </a:solidFill>
                <a:latin typeface="Founders Grotesk 1"/>
              </a:rPr>
              <a:t>Explore topics (decided by you) while getting to know each other’s countries and cultures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grpSp>
        <p:nvGrpSpPr>
          <p:cNvPr id="2" name="Group 2"/>
          <p:cNvGrpSpPr/>
          <p:nvPr/>
        </p:nvGrpSpPr>
        <p:grpSpPr>
          <a:xfrm>
            <a:off x="10370145" y="1041478"/>
            <a:ext cx="6889155" cy="8216822"/>
            <a:chOff x="0" y="0"/>
            <a:chExt cx="9185539" cy="10955763"/>
          </a:xfrm>
        </p:grpSpPr>
        <p:pic>
          <p:nvPicPr>
            <p:cNvPr id="3" name="Picture 3"/>
            <p:cNvPicPr>
              <a:picLocks noChangeAspect="1"/>
            </p:cNvPicPr>
            <p:nvPr/>
          </p:nvPicPr>
          <p:blipFill>
            <a:blip r:embed="rId3"/>
            <a:srcRect t="11332" b="11332"/>
            <a:stretch>
              <a:fillRect/>
            </a:stretch>
          </p:blipFill>
          <p:spPr>
            <a:xfrm>
              <a:off x="0" y="0"/>
              <a:ext cx="9185539" cy="5319131"/>
            </a:xfrm>
            <a:prstGeom prst="rect">
              <a:avLst/>
            </a:prstGeom>
          </p:spPr>
        </p:pic>
        <p:pic>
          <p:nvPicPr>
            <p:cNvPr id="4" name="Picture 4"/>
            <p:cNvPicPr>
              <a:picLocks noChangeAspect="1"/>
            </p:cNvPicPr>
            <p:nvPr/>
          </p:nvPicPr>
          <p:blipFill>
            <a:blip r:embed="rId4"/>
            <a:srcRect t="11394" b="11394"/>
            <a:stretch>
              <a:fillRect/>
            </a:stretch>
          </p:blipFill>
          <p:spPr>
            <a:xfrm>
              <a:off x="0" y="5636631"/>
              <a:ext cx="9185539" cy="5319131"/>
            </a:xfrm>
            <a:prstGeom prst="rect">
              <a:avLst/>
            </a:prstGeom>
          </p:spPr>
        </p:pic>
      </p:grpSp>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6" name="TextBox 6"/>
          <p:cNvSpPr txBox="1"/>
          <p:nvPr/>
        </p:nvSpPr>
        <p:spPr>
          <a:xfrm>
            <a:off x="1671886" y="2376312"/>
            <a:ext cx="6629676" cy="1538883"/>
          </a:xfrm>
          <a:prstGeom prst="rect">
            <a:avLst/>
          </a:prstGeom>
        </p:spPr>
        <p:txBody>
          <a:bodyPr lIns="0" tIns="0" rIns="0" bIns="0" rtlCol="0" anchor="t">
            <a:spAutoFit/>
          </a:bodyPr>
          <a:lstStyle/>
          <a:p>
            <a:pPr>
              <a:lnSpc>
                <a:spcPts val="6044"/>
              </a:lnSpc>
            </a:pPr>
            <a:r>
              <a:rPr lang="en-US" sz="5985" dirty="0">
                <a:solidFill>
                  <a:srgbClr val="FFFFFF"/>
                </a:solidFill>
                <a:latin typeface="Founders Grotesk 2"/>
              </a:rPr>
              <a:t>Exchange Norway/Poland</a:t>
            </a:r>
          </a:p>
        </p:txBody>
      </p:sp>
      <p:sp>
        <p:nvSpPr>
          <p:cNvPr id="8" name="TextBox 8"/>
          <p:cNvSpPr txBox="1"/>
          <p:nvPr/>
        </p:nvSpPr>
        <p:spPr>
          <a:xfrm>
            <a:off x="1671886" y="4906033"/>
            <a:ext cx="7034405" cy="3475888"/>
          </a:xfrm>
          <a:prstGeom prst="rect">
            <a:avLst/>
          </a:prstGeom>
        </p:spPr>
        <p:txBody>
          <a:bodyPr lIns="0" tIns="0" rIns="0" bIns="0" rtlCol="0" anchor="t">
            <a:spAutoFit/>
          </a:bodyPr>
          <a:lstStyle/>
          <a:p>
            <a:pPr marL="631603" lvl="1" indent="-315802">
              <a:lnSpc>
                <a:spcPts val="4622"/>
              </a:lnSpc>
              <a:buFont typeface="Arial"/>
              <a:buChar char="•"/>
            </a:pPr>
            <a:r>
              <a:rPr lang="en-US" sz="2925" dirty="0">
                <a:solidFill>
                  <a:srgbClr val="FFFFFF"/>
                </a:solidFill>
                <a:latin typeface="Founders Grotesk 1"/>
              </a:rPr>
              <a:t>Youth council in </a:t>
            </a:r>
            <a:r>
              <a:rPr lang="en-US" sz="2925" dirty="0" err="1">
                <a:solidFill>
                  <a:srgbClr val="FFFFFF"/>
                </a:solidFill>
                <a:latin typeface="Founders Grotesk 1"/>
              </a:rPr>
              <a:t>Møre</a:t>
            </a:r>
            <a:r>
              <a:rPr lang="en-US" sz="2925" dirty="0">
                <a:solidFill>
                  <a:srgbClr val="FFFFFF"/>
                </a:solidFill>
                <a:latin typeface="Founders Grotesk 1"/>
              </a:rPr>
              <a:t> og </a:t>
            </a:r>
            <a:r>
              <a:rPr lang="en-US" sz="2925" dirty="0" err="1">
                <a:solidFill>
                  <a:srgbClr val="FFFFFF"/>
                </a:solidFill>
                <a:latin typeface="Founders Grotesk 1"/>
              </a:rPr>
              <a:t>Romsdal</a:t>
            </a:r>
            <a:r>
              <a:rPr lang="en-US" sz="2925" dirty="0">
                <a:solidFill>
                  <a:srgbClr val="FFFFFF"/>
                </a:solidFill>
                <a:latin typeface="Founders Grotesk 1"/>
              </a:rPr>
              <a:t> + a youth </a:t>
            </a:r>
            <a:r>
              <a:rPr lang="en-US" sz="2925" dirty="0" err="1">
                <a:solidFill>
                  <a:srgbClr val="FFFFFF"/>
                </a:solidFill>
                <a:latin typeface="Founders Grotesk 1"/>
              </a:rPr>
              <a:t>organisation</a:t>
            </a:r>
            <a:r>
              <a:rPr lang="en-US" sz="2925" dirty="0">
                <a:solidFill>
                  <a:srgbClr val="FFFFFF"/>
                </a:solidFill>
                <a:latin typeface="Founders Grotesk 1"/>
              </a:rPr>
              <a:t> in Poland</a:t>
            </a:r>
          </a:p>
          <a:p>
            <a:pPr marL="631603" lvl="1" indent="-315802">
              <a:lnSpc>
                <a:spcPts val="4622"/>
              </a:lnSpc>
              <a:buFont typeface="Arial"/>
              <a:buChar char="•"/>
            </a:pPr>
            <a:r>
              <a:rPr lang="en-US" sz="2925" dirty="0">
                <a:solidFill>
                  <a:srgbClr val="FFFFFF"/>
                </a:solidFill>
                <a:latin typeface="Founders Grotesk 1"/>
              </a:rPr>
              <a:t>2 exchanges – one in Poland and one in Norway</a:t>
            </a:r>
          </a:p>
          <a:p>
            <a:pPr marL="631603" lvl="1" indent="-315802">
              <a:lnSpc>
                <a:spcPts val="4622"/>
              </a:lnSpc>
              <a:buFont typeface="Arial"/>
              <a:buChar char="•"/>
            </a:pPr>
            <a:r>
              <a:rPr lang="en-US" sz="2925" dirty="0">
                <a:solidFill>
                  <a:srgbClr val="FFFFFF"/>
                </a:solidFill>
                <a:latin typeface="Founders Grotesk 1"/>
              </a:rPr>
              <a:t>Topics: Culture, and how young people can  influence local cultural activities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grpSp>
        <p:nvGrpSpPr>
          <p:cNvPr id="2" name="Group 2"/>
          <p:cNvGrpSpPr/>
          <p:nvPr/>
        </p:nvGrpSpPr>
        <p:grpSpPr>
          <a:xfrm>
            <a:off x="9144000" y="784622"/>
            <a:ext cx="8637670" cy="4258928"/>
            <a:chOff x="0" y="0"/>
            <a:chExt cx="11516894" cy="5678570"/>
          </a:xfrm>
        </p:grpSpPr>
        <p:pic>
          <p:nvPicPr>
            <p:cNvPr id="3" name="Picture 3"/>
            <p:cNvPicPr>
              <a:picLocks noChangeAspect="1"/>
            </p:cNvPicPr>
            <p:nvPr/>
          </p:nvPicPr>
          <p:blipFill>
            <a:blip r:embed="rId3"/>
            <a:srcRect l="6841" r="27284"/>
            <a:stretch>
              <a:fillRect/>
            </a:stretch>
          </p:blipFill>
          <p:spPr>
            <a:xfrm>
              <a:off x="0" y="0"/>
              <a:ext cx="5612397" cy="5678570"/>
            </a:xfrm>
            <a:prstGeom prst="rect">
              <a:avLst/>
            </a:prstGeom>
          </p:spPr>
        </p:pic>
        <p:pic>
          <p:nvPicPr>
            <p:cNvPr id="4" name="Picture 4"/>
            <p:cNvPicPr>
              <a:picLocks noChangeAspect="1"/>
            </p:cNvPicPr>
            <p:nvPr/>
          </p:nvPicPr>
          <p:blipFill>
            <a:blip r:embed="rId4"/>
            <a:srcRect l="12936" r="12936"/>
            <a:stretch>
              <a:fillRect/>
            </a:stretch>
          </p:blipFill>
          <p:spPr>
            <a:xfrm>
              <a:off x="5904497" y="0"/>
              <a:ext cx="5612397" cy="5678570"/>
            </a:xfrm>
            <a:prstGeom prst="rect">
              <a:avLst/>
            </a:prstGeom>
          </p:spPr>
        </p:pic>
      </p:grpSp>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9144000" y="5243450"/>
            <a:ext cx="8637670" cy="4258928"/>
            <a:chOff x="0" y="0"/>
            <a:chExt cx="11516894" cy="5678570"/>
          </a:xfrm>
        </p:grpSpPr>
        <p:pic>
          <p:nvPicPr>
            <p:cNvPr id="7" name="Picture 7"/>
            <p:cNvPicPr>
              <a:picLocks noChangeAspect="1"/>
            </p:cNvPicPr>
            <p:nvPr/>
          </p:nvPicPr>
          <p:blipFill>
            <a:blip r:embed="rId7"/>
            <a:srcRect l="17033" r="17033"/>
            <a:stretch>
              <a:fillRect/>
            </a:stretch>
          </p:blipFill>
          <p:spPr>
            <a:xfrm>
              <a:off x="0" y="0"/>
              <a:ext cx="5612397" cy="5678570"/>
            </a:xfrm>
            <a:prstGeom prst="rect">
              <a:avLst/>
            </a:prstGeom>
          </p:spPr>
        </p:pic>
        <p:pic>
          <p:nvPicPr>
            <p:cNvPr id="8" name="Picture 8"/>
            <p:cNvPicPr>
              <a:picLocks noChangeAspect="1"/>
            </p:cNvPicPr>
            <p:nvPr/>
          </p:nvPicPr>
          <p:blipFill>
            <a:blip r:embed="rId8"/>
            <a:srcRect l="12520" r="21606"/>
            <a:stretch>
              <a:fillRect/>
            </a:stretch>
          </p:blipFill>
          <p:spPr>
            <a:xfrm>
              <a:off x="5904497" y="0"/>
              <a:ext cx="5612397" cy="5678570"/>
            </a:xfrm>
            <a:prstGeom prst="rect">
              <a:avLst/>
            </a:prstGeom>
          </p:spPr>
        </p:pic>
      </p:grpSp>
      <p:sp>
        <p:nvSpPr>
          <p:cNvPr id="9" name="TextBox 9"/>
          <p:cNvSpPr txBox="1"/>
          <p:nvPr/>
        </p:nvSpPr>
        <p:spPr>
          <a:xfrm>
            <a:off x="1345313" y="3248933"/>
            <a:ext cx="7350004" cy="929192"/>
          </a:xfrm>
          <a:prstGeom prst="rect">
            <a:avLst/>
          </a:prstGeom>
        </p:spPr>
        <p:txBody>
          <a:bodyPr lIns="0" tIns="0" rIns="0" bIns="0" rtlCol="0" anchor="t">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6929" b="0" i="0" u="none" strike="noStrike" kern="1200" cap="none" spc="0" normalizeH="0" baseline="0" noProof="0" dirty="0">
                <a:ln>
                  <a:noFill/>
                </a:ln>
                <a:solidFill>
                  <a:srgbClr val="FFFFFF"/>
                </a:solidFill>
                <a:effectLst/>
                <a:uLnTx/>
                <a:uFillTx/>
                <a:latin typeface="Founders Grotesk 2"/>
                <a:ea typeface="+mn-ea"/>
                <a:cs typeface="+mn-cs"/>
              </a:rPr>
              <a:t>Summer camp</a:t>
            </a:r>
          </a:p>
        </p:txBody>
      </p:sp>
      <p:sp>
        <p:nvSpPr>
          <p:cNvPr id="10" name="TextBox 10"/>
          <p:cNvSpPr txBox="1"/>
          <p:nvPr/>
        </p:nvSpPr>
        <p:spPr>
          <a:xfrm>
            <a:off x="1345313" y="4160366"/>
            <a:ext cx="5471397" cy="617733"/>
          </a:xfrm>
          <a:prstGeom prst="rect">
            <a:avLst/>
          </a:prstGeom>
        </p:spPr>
        <p:txBody>
          <a:bodyPr lIns="0" tIns="0" rIns="0" bIns="0" rtlCol="0" anchor="t">
            <a:spAutoFit/>
          </a:bodyPr>
          <a:lstStyle/>
          <a:p>
            <a:pPr marL="0" marR="0" lvl="0" indent="0" algn="l" defTabSz="914400" rtl="0" eaLnBrk="1" fontAlgn="auto" latinLnBrk="0" hangingPunct="1">
              <a:lnSpc>
                <a:spcPts val="5269"/>
              </a:lnSpc>
              <a:spcBef>
                <a:spcPts val="0"/>
              </a:spcBef>
              <a:spcAft>
                <a:spcPts val="0"/>
              </a:spcAft>
              <a:buClrTx/>
              <a:buSzTx/>
              <a:buFontTx/>
              <a:buNone/>
              <a:tabLst/>
              <a:defRPr/>
            </a:pPr>
            <a:r>
              <a:rPr kumimoji="0" lang="en-US" sz="3763" b="0" i="0" u="none" strike="noStrike" kern="1200" cap="none" spc="0" normalizeH="0" baseline="0" noProof="0" dirty="0" err="1">
                <a:ln>
                  <a:noFill/>
                </a:ln>
                <a:solidFill>
                  <a:srgbClr val="FFFFFF"/>
                </a:solidFill>
                <a:effectLst/>
                <a:uLnTx/>
                <a:uFillTx/>
                <a:latin typeface="Founders Grotesk 1"/>
                <a:ea typeface="+mn-ea"/>
                <a:cs typeface="+mn-cs"/>
              </a:rPr>
              <a:t>Møllaren</a:t>
            </a:r>
            <a:r>
              <a:rPr kumimoji="0" lang="en-US" sz="3763" b="0" i="0" u="none" strike="noStrike" kern="1200" cap="none" spc="0" normalizeH="0" baseline="0" noProof="0" dirty="0">
                <a:ln>
                  <a:noFill/>
                </a:ln>
                <a:solidFill>
                  <a:srgbClr val="FFFFFF"/>
                </a:solidFill>
                <a:effectLst/>
                <a:uLnTx/>
                <a:uFillTx/>
                <a:latin typeface="Founders Grotesk 1"/>
                <a:ea typeface="+mn-ea"/>
                <a:cs typeface="+mn-cs"/>
              </a:rPr>
              <a:t> youth club, Bergen</a:t>
            </a:r>
          </a:p>
        </p:txBody>
      </p:sp>
      <p:sp>
        <p:nvSpPr>
          <p:cNvPr id="11" name="TextBox 11"/>
          <p:cNvSpPr txBox="1"/>
          <p:nvPr/>
        </p:nvSpPr>
        <p:spPr>
          <a:xfrm>
            <a:off x="1986060" y="5478897"/>
            <a:ext cx="6350220" cy="2444580"/>
          </a:xfrm>
          <a:prstGeom prst="rect">
            <a:avLst/>
          </a:prstGeom>
        </p:spPr>
        <p:txBody>
          <a:bodyPr wrap="square" lIns="0" tIns="0" rIns="0" bIns="0" rtlCol="0" anchor="t">
            <a:spAutoFit/>
          </a:bodyPr>
          <a:lstStyle/>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kumimoji="0" lang="en-US" sz="3073" b="0" i="0" u="none" strike="noStrike" kern="1200" cap="none" spc="0" normalizeH="0" baseline="0" noProof="0" dirty="0">
                <a:ln>
                  <a:noFill/>
                </a:ln>
                <a:solidFill>
                  <a:srgbClr val="FFFFFF"/>
                </a:solidFill>
                <a:effectLst/>
                <a:uLnTx/>
                <a:uFillTx/>
                <a:latin typeface="Founders Grotesk 1"/>
                <a:ea typeface="+mn-ea"/>
                <a:cs typeface="+mn-cs"/>
              </a:rPr>
              <a:t>Young people from Norway, Italy, Lithuania, Armenia, Georgia, Ukraine</a:t>
            </a:r>
          </a:p>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lang="en-US" sz="3073" dirty="0">
                <a:solidFill>
                  <a:srgbClr val="FFFFFF"/>
                </a:solidFill>
                <a:latin typeface="Founders Grotesk 1"/>
              </a:rPr>
              <a:t>1 week summer camp</a:t>
            </a:r>
            <a:endParaRPr kumimoji="0" lang="en-US" sz="3073" b="0" i="0" u="none" strike="noStrike" kern="1200" cap="none" spc="0" normalizeH="0" baseline="0" noProof="0" dirty="0">
              <a:ln>
                <a:noFill/>
              </a:ln>
              <a:solidFill>
                <a:srgbClr val="FFFFFF"/>
              </a:solidFill>
              <a:effectLst/>
              <a:uLnTx/>
              <a:uFillTx/>
              <a:latin typeface="Founders Grotesk 1"/>
              <a:ea typeface="+mn-ea"/>
              <a:cs typeface="+mn-cs"/>
            </a:endParaRPr>
          </a:p>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kumimoji="0" lang="en-US" sz="3073" b="0" i="0" u="none" strike="noStrike" kern="1200" cap="none" spc="0" normalizeH="0" baseline="0" noProof="0" dirty="0">
                <a:ln>
                  <a:noFill/>
                </a:ln>
                <a:solidFill>
                  <a:srgbClr val="FFFFFF"/>
                </a:solidFill>
                <a:effectLst/>
                <a:uLnTx/>
                <a:uFillTx/>
                <a:latin typeface="Founders Grotesk 1"/>
                <a:ea typeface="+mn-ea"/>
                <a:cs typeface="+mn-cs"/>
              </a:rPr>
              <a:t>Focus on art and creativity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45313" y="3248933"/>
            <a:ext cx="7350004" cy="929192"/>
          </a:xfrm>
          <a:prstGeom prst="rect">
            <a:avLst/>
          </a:prstGeom>
        </p:spPr>
        <p:txBody>
          <a:bodyPr lIns="0" tIns="0" rIns="0" bIns="0" rtlCol="0" anchor="t">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6929" b="0" i="0" u="none" strike="noStrike" kern="1200" cap="none" spc="0" normalizeH="0" baseline="0" noProof="0" dirty="0">
                <a:ln>
                  <a:noFill/>
                </a:ln>
                <a:solidFill>
                  <a:srgbClr val="FFFFFF"/>
                </a:solidFill>
                <a:effectLst/>
                <a:uLnTx/>
                <a:uFillTx/>
                <a:latin typeface="Founders Grotesk 2"/>
                <a:ea typeface="+mn-ea"/>
                <a:cs typeface="+mn-cs"/>
              </a:rPr>
              <a:t>Basket </a:t>
            </a:r>
            <a:r>
              <a:rPr lang="en-US" sz="6929" dirty="0">
                <a:solidFill>
                  <a:srgbClr val="FFFFFF"/>
                </a:solidFill>
                <a:latin typeface="Founders Grotesk 2"/>
              </a:rPr>
              <a:t>and peace</a:t>
            </a:r>
            <a:endParaRPr kumimoji="0" lang="en-US" sz="6929" b="0" i="0" u="none" strike="noStrike" kern="1200" cap="none" spc="0" normalizeH="0" baseline="0" noProof="0" dirty="0">
              <a:ln>
                <a:noFill/>
              </a:ln>
              <a:solidFill>
                <a:srgbClr val="FFFFFF"/>
              </a:solidFill>
              <a:effectLst/>
              <a:uLnTx/>
              <a:uFillTx/>
              <a:latin typeface="Founders Grotesk 2"/>
              <a:ea typeface="+mn-ea"/>
              <a:cs typeface="+mn-cs"/>
            </a:endParaRPr>
          </a:p>
        </p:txBody>
      </p:sp>
      <p:sp>
        <p:nvSpPr>
          <p:cNvPr id="10" name="TextBox 10"/>
          <p:cNvSpPr txBox="1"/>
          <p:nvPr/>
        </p:nvSpPr>
        <p:spPr>
          <a:xfrm>
            <a:off x="1345313" y="4160366"/>
            <a:ext cx="5471397" cy="617733"/>
          </a:xfrm>
          <a:prstGeom prst="rect">
            <a:avLst/>
          </a:prstGeom>
        </p:spPr>
        <p:txBody>
          <a:bodyPr lIns="0" tIns="0" rIns="0" bIns="0" rtlCol="0" anchor="t">
            <a:spAutoFit/>
          </a:bodyPr>
          <a:lstStyle/>
          <a:p>
            <a:pPr marL="0" marR="0" lvl="0" indent="0" algn="l" defTabSz="914400" rtl="0" eaLnBrk="1" fontAlgn="auto" latinLnBrk="0" hangingPunct="1">
              <a:lnSpc>
                <a:spcPts val="5269"/>
              </a:lnSpc>
              <a:spcBef>
                <a:spcPts val="0"/>
              </a:spcBef>
              <a:spcAft>
                <a:spcPts val="0"/>
              </a:spcAft>
              <a:buClrTx/>
              <a:buSzTx/>
              <a:buFontTx/>
              <a:buNone/>
              <a:tabLst/>
              <a:defRPr/>
            </a:pPr>
            <a:r>
              <a:rPr kumimoji="0" lang="en-US" sz="3763" b="0" i="0" u="none" strike="noStrike" kern="1200" cap="none" spc="0" normalizeH="0" baseline="0" noProof="0" err="1">
                <a:ln>
                  <a:noFill/>
                </a:ln>
                <a:solidFill>
                  <a:srgbClr val="FFFFFF"/>
                </a:solidFill>
                <a:effectLst/>
                <a:uLnTx/>
                <a:uFillTx/>
                <a:latin typeface="Founders Grotesk 1"/>
                <a:ea typeface="+mn-ea"/>
                <a:cs typeface="+mn-cs"/>
              </a:rPr>
              <a:t>Nesodden</a:t>
            </a:r>
            <a:r>
              <a:rPr kumimoji="0" lang="en-US" sz="3763" b="0" i="0" u="none" strike="noStrike" kern="1200" cap="none" spc="0" normalizeH="0" baseline="0" noProof="0">
                <a:ln>
                  <a:noFill/>
                </a:ln>
                <a:solidFill>
                  <a:srgbClr val="FFFFFF"/>
                </a:solidFill>
                <a:effectLst/>
                <a:uLnTx/>
                <a:uFillTx/>
                <a:latin typeface="Founders Grotesk 1"/>
                <a:ea typeface="+mn-ea"/>
                <a:cs typeface="+mn-cs"/>
              </a:rPr>
              <a:t> IF Bobcats</a:t>
            </a:r>
          </a:p>
        </p:txBody>
      </p:sp>
      <p:sp>
        <p:nvSpPr>
          <p:cNvPr id="11" name="TextBox 11"/>
          <p:cNvSpPr txBox="1"/>
          <p:nvPr/>
        </p:nvSpPr>
        <p:spPr>
          <a:xfrm>
            <a:off x="1986060" y="5478897"/>
            <a:ext cx="5873524" cy="3701334"/>
          </a:xfrm>
          <a:prstGeom prst="rect">
            <a:avLst/>
          </a:prstGeom>
        </p:spPr>
        <p:txBody>
          <a:bodyPr lIns="0" tIns="0" rIns="0" bIns="0" rtlCol="0" anchor="t">
            <a:spAutoFit/>
          </a:bodyPr>
          <a:lstStyle/>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kumimoji="0" lang="en-US" sz="3073" b="0" i="0" u="none" strike="noStrike" kern="1200" cap="none" spc="0" normalizeH="0" baseline="0" noProof="0" dirty="0">
                <a:ln>
                  <a:noFill/>
                </a:ln>
                <a:solidFill>
                  <a:srgbClr val="FFFFFF"/>
                </a:solidFill>
                <a:effectLst/>
                <a:uLnTx/>
                <a:uFillTx/>
                <a:latin typeface="Founders Grotesk 1"/>
                <a:ea typeface="+mn-ea"/>
                <a:cs typeface="+mn-cs"/>
              </a:rPr>
              <a:t>Exchange between basket clubs in several countries</a:t>
            </a:r>
          </a:p>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lang="en-US" sz="3073" dirty="0">
                <a:solidFill>
                  <a:srgbClr val="FFFFFF"/>
                </a:solidFill>
                <a:latin typeface="Founders Grotesk 1"/>
              </a:rPr>
              <a:t>Shared interest in basket creates a bridge between cultures</a:t>
            </a:r>
            <a:endParaRPr kumimoji="0" lang="en-US" sz="3073" b="0" i="0" u="none" strike="noStrike" kern="1200" cap="none" spc="0" normalizeH="0" baseline="0" noProof="0" dirty="0">
              <a:ln>
                <a:noFill/>
              </a:ln>
              <a:solidFill>
                <a:srgbClr val="FFFFFF"/>
              </a:solidFill>
              <a:effectLst/>
              <a:uLnTx/>
              <a:uFillTx/>
              <a:latin typeface="Founders Grotesk 1"/>
              <a:ea typeface="+mn-ea"/>
              <a:cs typeface="+mn-cs"/>
            </a:endParaRPr>
          </a:p>
          <a:p>
            <a:pPr marL="663529" marR="0" lvl="1" indent="-331765" algn="l" defTabSz="914400" rtl="0" eaLnBrk="1" fontAlgn="auto" latinLnBrk="0" hangingPunct="1">
              <a:lnSpc>
                <a:spcPts val="4855"/>
              </a:lnSpc>
              <a:spcBef>
                <a:spcPts val="0"/>
              </a:spcBef>
              <a:spcAft>
                <a:spcPts val="0"/>
              </a:spcAft>
              <a:buClrTx/>
              <a:buSzTx/>
              <a:buFont typeface="Arial"/>
              <a:buChar char="•"/>
              <a:tabLst/>
              <a:defRPr/>
            </a:pPr>
            <a:r>
              <a:rPr lang="en-US" sz="3073" dirty="0">
                <a:solidFill>
                  <a:srgbClr val="FFFFFF"/>
                </a:solidFill>
                <a:latin typeface="Founders Grotesk 1"/>
              </a:rPr>
              <a:t>Also focus on peace and conflict prevention</a:t>
            </a:r>
            <a:endParaRPr kumimoji="0" lang="en-US" sz="3073" b="0" i="0" u="none" strike="noStrike" kern="1200" cap="none" spc="0" normalizeH="0" baseline="0" noProof="0" dirty="0">
              <a:ln>
                <a:noFill/>
              </a:ln>
              <a:solidFill>
                <a:srgbClr val="FFFFFF"/>
              </a:solidFill>
              <a:effectLst/>
              <a:uLnTx/>
              <a:uFillTx/>
              <a:latin typeface="Founders Grotesk 1"/>
              <a:ea typeface="+mn-ea"/>
              <a:cs typeface="+mn-cs"/>
            </a:endParaRPr>
          </a:p>
        </p:txBody>
      </p:sp>
      <p:pic>
        <p:nvPicPr>
          <p:cNvPr id="12" name="Bilde 11">
            <a:extLst>
              <a:ext uri="{FF2B5EF4-FFF2-40B4-BE49-F238E27FC236}">
                <a16:creationId xmlns:a16="http://schemas.microsoft.com/office/drawing/2014/main" id="{BE3FAD03-E624-5364-1291-5681AE401163}"/>
              </a:ext>
            </a:extLst>
          </p:cNvPr>
          <p:cNvPicPr>
            <a:picLocks noChangeAspect="1"/>
          </p:cNvPicPr>
          <p:nvPr/>
        </p:nvPicPr>
        <p:blipFill>
          <a:blip r:embed="rId5"/>
          <a:srcRect l="16670" r="16670"/>
          <a:stretch/>
        </p:blipFill>
        <p:spPr>
          <a:xfrm>
            <a:off x="9717328" y="680002"/>
            <a:ext cx="8001000" cy="9001914"/>
          </a:xfrm>
          <a:prstGeom prst="rect">
            <a:avLst/>
          </a:prstGeom>
        </p:spPr>
      </p:pic>
    </p:spTree>
    <p:extLst>
      <p:ext uri="{BB962C8B-B14F-4D97-AF65-F5344CB8AC3E}">
        <p14:creationId xmlns:p14="http://schemas.microsoft.com/office/powerpoint/2010/main" val="1667384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920035" y="1210222"/>
            <a:ext cx="10282801"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3"/>
              </a:lnSpc>
              <a:spcBef>
                <a:spcPts val="0"/>
              </a:spcBef>
              <a:spcAft>
                <a:spcPts val="0"/>
              </a:spcAft>
              <a:buClrTx/>
              <a:buSzTx/>
              <a:buFontTx/>
              <a:buNone/>
              <a:tabLst/>
              <a:defRPr/>
            </a:pPr>
            <a:r>
              <a:rPr lang="en-US" sz="8574" dirty="0">
                <a:solidFill>
                  <a:srgbClr val="FFFFFF"/>
                </a:solidFill>
                <a:latin typeface="Founders Grotesk 2"/>
              </a:rPr>
              <a:t>Rules and g</a:t>
            </a:r>
            <a:r>
              <a:rPr kumimoji="0" lang="en-US" sz="8574" b="0" i="0" u="none" strike="noStrike" kern="1200" cap="none" spc="0" normalizeH="0" baseline="0" noProof="0" dirty="0" err="1">
                <a:ln>
                  <a:noFill/>
                </a:ln>
                <a:solidFill>
                  <a:srgbClr val="FFFFFF"/>
                </a:solidFill>
                <a:effectLst/>
                <a:uLnTx/>
                <a:uFillTx/>
                <a:latin typeface="Founders Grotesk 2"/>
                <a:ea typeface="+mn-ea"/>
                <a:cs typeface="+mn-cs"/>
              </a:rPr>
              <a:t>uidelines</a:t>
            </a:r>
            <a:endParaRPr kumimoji="0" lang="en-US" sz="8574" b="0" i="0" u="none" strike="noStrike" kern="1200" cap="none" spc="0" normalizeH="0" baseline="0" noProof="0" dirty="0">
              <a:ln>
                <a:noFill/>
              </a:ln>
              <a:solidFill>
                <a:srgbClr val="FFFFFF"/>
              </a:solidFill>
              <a:effectLst/>
              <a:uLnTx/>
              <a:uFillTx/>
              <a:latin typeface="Founders Grotesk 2"/>
              <a:ea typeface="+mn-ea"/>
              <a:cs typeface="+mn-cs"/>
            </a:endParaRPr>
          </a:p>
        </p:txBody>
      </p:sp>
      <p:grpSp>
        <p:nvGrpSpPr>
          <p:cNvPr id="4" name="Group 4"/>
          <p:cNvGrpSpPr/>
          <p:nvPr/>
        </p:nvGrpSpPr>
        <p:grpSpPr>
          <a:xfrm>
            <a:off x="1519208" y="3770322"/>
            <a:ext cx="15178167" cy="5443011"/>
            <a:chOff x="0" y="0"/>
            <a:chExt cx="20237556" cy="7257348"/>
          </a:xfrm>
        </p:grpSpPr>
        <p:grpSp>
          <p:nvGrpSpPr>
            <p:cNvPr id="5" name="Group 5"/>
            <p:cNvGrpSpPr/>
            <p:nvPr/>
          </p:nvGrpSpPr>
          <p:grpSpPr>
            <a:xfrm>
              <a:off x="0" y="59956"/>
              <a:ext cx="5754568" cy="7197392"/>
              <a:chOff x="0" y="0"/>
              <a:chExt cx="1136705" cy="1421707"/>
            </a:xfrm>
          </p:grpSpPr>
          <p:sp>
            <p:nvSpPr>
              <p:cNvPr id="6" name="Freeform 6"/>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120" y="119913"/>
              <a:ext cx="5627949" cy="7077479"/>
              <a:chOff x="0" y="0"/>
              <a:chExt cx="1111694" cy="1398020"/>
            </a:xfrm>
          </p:grpSpPr>
          <p:sp>
            <p:nvSpPr>
              <p:cNvPr id="9" name="Freeform 9"/>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78C7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7179020" y="0"/>
              <a:ext cx="5754568" cy="7197392"/>
              <a:chOff x="0" y="0"/>
              <a:chExt cx="1136705" cy="1421707"/>
            </a:xfrm>
          </p:grpSpPr>
          <p:sp>
            <p:nvSpPr>
              <p:cNvPr id="12" name="Freeform 12"/>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7246140" y="59956"/>
              <a:ext cx="5627949" cy="7077479"/>
              <a:chOff x="0" y="0"/>
              <a:chExt cx="1111694" cy="1398020"/>
            </a:xfrm>
          </p:grpSpPr>
          <p:sp>
            <p:nvSpPr>
              <p:cNvPr id="15" name="Freeform 15"/>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78C7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4482988" y="0"/>
              <a:ext cx="5754568" cy="7197392"/>
              <a:chOff x="0" y="0"/>
              <a:chExt cx="1136705" cy="1421707"/>
            </a:xfrm>
          </p:grpSpPr>
          <p:sp>
            <p:nvSpPr>
              <p:cNvPr id="18" name="Freeform 18"/>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4550108" y="59956"/>
              <a:ext cx="5627949" cy="7077479"/>
              <a:chOff x="0" y="0"/>
              <a:chExt cx="1111694" cy="1398020"/>
            </a:xfrm>
          </p:grpSpPr>
          <p:sp>
            <p:nvSpPr>
              <p:cNvPr id="21" name="Freeform 21"/>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78C7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p:cNvSpPr txBox="1"/>
          <p:nvPr/>
        </p:nvSpPr>
        <p:spPr>
          <a:xfrm>
            <a:off x="2093107" y="4509128"/>
            <a:ext cx="3173843" cy="897682"/>
          </a:xfrm>
          <a:prstGeom prst="rect">
            <a:avLst/>
          </a:prstGeom>
        </p:spPr>
        <p:txBody>
          <a:bodyPr lIns="0" tIns="0" rIns="0" bIns="0" rtlCol="0" anchor="t">
            <a:spAutoFit/>
          </a:bodyPr>
          <a:lstStyle/>
          <a:p>
            <a:pPr marL="0" marR="0" lvl="0" indent="0" algn="l"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Criteria for support</a:t>
            </a:r>
          </a:p>
        </p:txBody>
      </p:sp>
      <p:sp>
        <p:nvSpPr>
          <p:cNvPr id="24" name="TextBox 24"/>
          <p:cNvSpPr txBox="1"/>
          <p:nvPr/>
        </p:nvSpPr>
        <p:spPr>
          <a:xfrm>
            <a:off x="7474515" y="4509128"/>
            <a:ext cx="3173843" cy="897682"/>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Who can participate?</a:t>
            </a:r>
          </a:p>
        </p:txBody>
      </p:sp>
      <p:sp>
        <p:nvSpPr>
          <p:cNvPr id="25" name="TextBox 25"/>
          <p:cNvSpPr txBox="1"/>
          <p:nvPr/>
        </p:nvSpPr>
        <p:spPr>
          <a:xfrm>
            <a:off x="12960746" y="4290053"/>
            <a:ext cx="3299103" cy="897682"/>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What can you get funding for?</a:t>
            </a:r>
          </a:p>
        </p:txBody>
      </p:sp>
      <p:sp>
        <p:nvSpPr>
          <p:cNvPr id="26" name="TextBox 26"/>
          <p:cNvSpPr txBox="1"/>
          <p:nvPr/>
        </p:nvSpPr>
        <p:spPr>
          <a:xfrm>
            <a:off x="2205191" y="5647075"/>
            <a:ext cx="2899344" cy="2536272"/>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At least 2 countries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Project period  3 – 24 months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The exchange can be 5 - 21 days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The exchange must be in of the countries that are collaborating</a:t>
            </a:r>
          </a:p>
        </p:txBody>
      </p:sp>
      <p:sp>
        <p:nvSpPr>
          <p:cNvPr id="27" name="TextBox 27"/>
          <p:cNvSpPr txBox="1"/>
          <p:nvPr/>
        </p:nvSpPr>
        <p:spPr>
          <a:xfrm>
            <a:off x="7476260" y="5647075"/>
            <a:ext cx="3172097" cy="1574470"/>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Young people 13 - 30 </a:t>
            </a:r>
            <a:r>
              <a:rPr lang="en-US" dirty="0">
                <a:solidFill>
                  <a:srgbClr val="FFFFFF"/>
                </a:solidFill>
                <a:latin typeface="Founders Grotesk 1"/>
              </a:rPr>
              <a:t>years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16 - 60 participants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At least 4 from each group</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At least one “adult” group leader from each country</a:t>
            </a:r>
          </a:p>
        </p:txBody>
      </p:sp>
      <p:sp>
        <p:nvSpPr>
          <p:cNvPr id="28" name="TextBox 28"/>
          <p:cNvSpPr txBox="1"/>
          <p:nvPr/>
        </p:nvSpPr>
        <p:spPr>
          <a:xfrm>
            <a:off x="13131496" y="5647075"/>
            <a:ext cx="2957602" cy="2536272"/>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Travel</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lang="en-US" dirty="0">
                <a:solidFill>
                  <a:srgbClr val="FFFFFF"/>
                </a:solidFill>
                <a:latin typeface="Founders Grotesk 1"/>
              </a:rPr>
              <a:t>Food, accommodation and activity </a:t>
            </a:r>
            <a:r>
              <a:rPr lang="en-US" dirty="0" err="1">
                <a:solidFill>
                  <a:srgbClr val="FFFFFF"/>
                </a:solidFill>
                <a:latin typeface="Founders Grotesk 1"/>
              </a:rPr>
              <a:t>expences</a:t>
            </a:r>
            <a:endParaRPr kumimoji="0" lang="en-US" sz="1800" b="0" i="0" u="none" strike="noStrike" kern="1200" cap="none" spc="0" normalizeH="0" baseline="0" noProof="0" dirty="0">
              <a:ln>
                <a:noFill/>
              </a:ln>
              <a:solidFill>
                <a:srgbClr val="FFFFFF"/>
              </a:solidFill>
              <a:effectLst/>
              <a:uLnTx/>
              <a:uFillTx/>
              <a:latin typeface="Founders Grotesk 1"/>
              <a:ea typeface="+mn-ea"/>
              <a:cs typeface="+mn-cs"/>
            </a:endParaRP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lang="en-US" dirty="0">
                <a:solidFill>
                  <a:srgbClr val="FFFFFF"/>
                </a:solidFill>
                <a:latin typeface="Founders Grotesk 1"/>
              </a:rPr>
              <a:t>Pre-visits</a:t>
            </a:r>
            <a:endParaRPr kumimoji="0" lang="en-US" sz="1800" b="0" i="0" u="none" strike="noStrike" kern="1200" cap="none" spc="0" normalizeH="0" baseline="0" noProof="0" dirty="0">
              <a:ln>
                <a:noFill/>
              </a:ln>
              <a:solidFill>
                <a:srgbClr val="FFFFFF"/>
              </a:solidFill>
              <a:effectLst/>
              <a:uLnTx/>
              <a:uFillTx/>
              <a:latin typeface="Founders Grotesk 1"/>
              <a:ea typeface="+mn-ea"/>
              <a:cs typeface="+mn-cs"/>
            </a:endParaRP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Extra support for inclusion or </a:t>
            </a: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excepitional</a:t>
            </a: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 costs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Expences</a:t>
            </a: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 related to visa, vaccinations, </a:t>
            </a: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etc</a:t>
            </a:r>
            <a:endParaRPr kumimoji="0" lang="en-US" sz="1800" b="0" i="0" u="none" strike="noStrike" kern="1200" cap="none" spc="0" normalizeH="0" baseline="0" noProof="0" dirty="0">
              <a:ln>
                <a:noFill/>
              </a:ln>
              <a:solidFill>
                <a:srgbClr val="FFFFFF"/>
              </a:solidFill>
              <a:effectLst/>
              <a:uLnTx/>
              <a:uFillTx/>
              <a:latin typeface="Founders Grotesk 1"/>
              <a:ea typeface="+mn-ea"/>
              <a:cs typeface="+mn-cs"/>
            </a:endParaRPr>
          </a:p>
        </p:txBody>
      </p:sp>
      <p:sp>
        <p:nvSpPr>
          <p:cNvPr id="29" name="TextBox 29"/>
          <p:cNvSpPr txBox="1"/>
          <p:nvPr/>
        </p:nvSpPr>
        <p:spPr>
          <a:xfrm>
            <a:off x="7527330" y="2441328"/>
            <a:ext cx="3233341" cy="584199"/>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Founders Grotesk 1"/>
                <a:ea typeface="+mn-ea"/>
                <a:cs typeface="+mn-cs"/>
              </a:rPr>
              <a:t>Youth exchanges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Freeform 2"/>
          <p:cNvSpPr/>
          <p:nvPr/>
        </p:nvSpPr>
        <p:spPr>
          <a:xfrm>
            <a:off x="10010091" y="966229"/>
            <a:ext cx="7382739" cy="8354542"/>
          </a:xfrm>
          <a:custGeom>
            <a:avLst/>
            <a:gdLst/>
            <a:ahLst/>
            <a:cxnLst/>
            <a:rect l="l" t="t" r="r" b="b"/>
            <a:pathLst>
              <a:path w="7382739" h="8354542">
                <a:moveTo>
                  <a:pt x="0" y="0"/>
                </a:moveTo>
                <a:lnTo>
                  <a:pt x="7382739" y="0"/>
                </a:lnTo>
                <a:lnTo>
                  <a:pt x="7382739" y="8354542"/>
                </a:lnTo>
                <a:lnTo>
                  <a:pt x="0" y="8354542"/>
                </a:lnTo>
                <a:lnTo>
                  <a:pt x="0" y="0"/>
                </a:lnTo>
                <a:close/>
              </a:path>
            </a:pathLst>
          </a:custGeom>
          <a:blipFill>
            <a:blip r:embed="rId3"/>
            <a:stretch>
              <a:fillRect l="-44609" r="-25135"/>
            </a:stretch>
          </a:blipFill>
        </p:spPr>
        <p:txBody>
          <a:bodyPr/>
          <a:lstStyle/>
          <a:p>
            <a:endParaRPr lang="nb-NO"/>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6"/>
            <a:stretch>
              <a:fillRect l="-37129" r="-31620"/>
            </a:stretch>
          </a:blipFill>
        </p:spPr>
        <p:txBody>
          <a:bodyPr/>
          <a:lstStyle/>
          <a:p>
            <a:endParaRPr lang="nb-NO"/>
          </a:p>
        </p:txBody>
      </p:sp>
      <p:sp>
        <p:nvSpPr>
          <p:cNvPr id="5" name="TextBox 5"/>
          <p:cNvSpPr txBox="1"/>
          <p:nvPr/>
        </p:nvSpPr>
        <p:spPr>
          <a:xfrm>
            <a:off x="1003399" y="2258202"/>
            <a:ext cx="7245431" cy="1046911"/>
          </a:xfrm>
          <a:prstGeom prst="rect">
            <a:avLst/>
          </a:prstGeom>
        </p:spPr>
        <p:txBody>
          <a:bodyPr lIns="0" tIns="0" rIns="0" bIns="0" rtlCol="0" anchor="t">
            <a:spAutoFit/>
          </a:bodyPr>
          <a:lstStyle/>
          <a:p>
            <a:pPr>
              <a:lnSpc>
                <a:spcPts val="8042"/>
              </a:lnSpc>
            </a:pPr>
            <a:r>
              <a:rPr lang="en-US" sz="7180" dirty="0">
                <a:solidFill>
                  <a:srgbClr val="FFFFFF"/>
                </a:solidFill>
                <a:latin typeface="Founders Grotesk 2"/>
              </a:rPr>
              <a:t>Example</a:t>
            </a:r>
          </a:p>
        </p:txBody>
      </p:sp>
      <p:sp>
        <p:nvSpPr>
          <p:cNvPr id="6" name="TextBox 6"/>
          <p:cNvSpPr txBox="1"/>
          <p:nvPr/>
        </p:nvSpPr>
        <p:spPr>
          <a:xfrm>
            <a:off x="1003399" y="3578751"/>
            <a:ext cx="7541511" cy="6966010"/>
          </a:xfrm>
          <a:prstGeom prst="rect">
            <a:avLst/>
          </a:prstGeom>
        </p:spPr>
        <p:txBody>
          <a:bodyPr wrap="square" lIns="0" tIns="0" rIns="0" bIns="0" rtlCol="0" anchor="t">
            <a:spAutoFit/>
          </a:bodyPr>
          <a:lstStyle/>
          <a:p>
            <a:pPr marL="670855" lvl="1" indent="-335428">
              <a:lnSpc>
                <a:spcPts val="3946"/>
              </a:lnSpc>
              <a:buFont typeface="Arial"/>
              <a:buChar char="•"/>
            </a:pPr>
            <a:r>
              <a:rPr lang="en-US" sz="2800" dirty="0">
                <a:solidFill>
                  <a:srgbClr val="FFFFFF"/>
                </a:solidFill>
                <a:latin typeface="Founders Grotesk 1"/>
              </a:rPr>
              <a:t>2 youth </a:t>
            </a:r>
            <a:r>
              <a:rPr lang="en-US" sz="2800" dirty="0" err="1">
                <a:solidFill>
                  <a:srgbClr val="FFFFFF"/>
                </a:solidFill>
                <a:latin typeface="Founders Grotesk 1"/>
              </a:rPr>
              <a:t>organisations</a:t>
            </a:r>
            <a:r>
              <a:rPr lang="en-US" sz="2800" dirty="0">
                <a:solidFill>
                  <a:srgbClr val="FFFFFF"/>
                </a:solidFill>
                <a:latin typeface="Founders Grotesk 1"/>
              </a:rPr>
              <a:t> from Iceland and Denmark</a:t>
            </a:r>
          </a:p>
          <a:p>
            <a:pPr marL="335427" lvl="1">
              <a:lnSpc>
                <a:spcPts val="3946"/>
              </a:lnSpc>
            </a:pPr>
            <a:endParaRPr lang="en-US" sz="2800" dirty="0">
              <a:solidFill>
                <a:srgbClr val="FFFFFF"/>
              </a:solidFill>
              <a:latin typeface="Founders Grotesk 1"/>
            </a:endParaRPr>
          </a:p>
          <a:p>
            <a:pPr marL="670855" lvl="1" indent="-335428">
              <a:lnSpc>
                <a:spcPts val="3946"/>
              </a:lnSpc>
              <a:buFont typeface="Arial"/>
              <a:buChar char="•"/>
            </a:pPr>
            <a:r>
              <a:rPr lang="en-US" sz="2800" dirty="0">
                <a:solidFill>
                  <a:srgbClr val="FFFFFF"/>
                </a:solidFill>
                <a:latin typeface="Founders Grotesk 1"/>
              </a:rPr>
              <a:t>They apply in February 2024, and the project starts in September 2024. In the fall they start planning, and also </a:t>
            </a:r>
            <a:r>
              <a:rPr lang="en-US" sz="2800" dirty="0" err="1">
                <a:solidFill>
                  <a:srgbClr val="FFFFFF"/>
                </a:solidFill>
                <a:latin typeface="Founders Grotesk 1"/>
              </a:rPr>
              <a:t>organise</a:t>
            </a:r>
            <a:r>
              <a:rPr lang="en-US" sz="2800" dirty="0">
                <a:solidFill>
                  <a:srgbClr val="FFFFFF"/>
                </a:solidFill>
                <a:latin typeface="Founders Grotesk 1"/>
              </a:rPr>
              <a:t> pre-visits.</a:t>
            </a:r>
          </a:p>
          <a:p>
            <a:pPr marL="335427" lvl="1">
              <a:lnSpc>
                <a:spcPts val="3946"/>
              </a:lnSpc>
            </a:pPr>
            <a:endParaRPr lang="en-US" sz="2800" dirty="0">
              <a:solidFill>
                <a:srgbClr val="FFFFFF"/>
              </a:solidFill>
              <a:latin typeface="Founders Grotesk 1"/>
            </a:endParaRPr>
          </a:p>
          <a:p>
            <a:pPr marL="670855" lvl="1" indent="-335428">
              <a:lnSpc>
                <a:spcPts val="3946"/>
              </a:lnSpc>
              <a:buFont typeface="Arial"/>
              <a:buChar char="•"/>
            </a:pPr>
            <a:r>
              <a:rPr lang="en-US" sz="2800" dirty="0">
                <a:solidFill>
                  <a:srgbClr val="FFFFFF"/>
                </a:solidFill>
                <a:latin typeface="Founders Grotesk 1"/>
              </a:rPr>
              <a:t>The main activities are in 2025: June (Denmark) and August (Iceland). 10 participants from each.</a:t>
            </a:r>
          </a:p>
          <a:p>
            <a:pPr marL="670855" lvl="1" indent="-335428">
              <a:lnSpc>
                <a:spcPts val="3946"/>
              </a:lnSpc>
              <a:buFont typeface="Arial"/>
              <a:buChar char="•"/>
            </a:pPr>
            <a:endParaRPr lang="en-US" sz="2800" dirty="0">
              <a:solidFill>
                <a:srgbClr val="FFFFFF"/>
              </a:solidFill>
              <a:latin typeface="Founders Grotesk 1"/>
            </a:endParaRPr>
          </a:p>
          <a:p>
            <a:pPr marL="670855" lvl="1" indent="-335428">
              <a:lnSpc>
                <a:spcPts val="3946"/>
              </a:lnSpc>
              <a:buFont typeface="Arial"/>
              <a:buChar char="•"/>
            </a:pPr>
            <a:r>
              <a:rPr lang="en-US" sz="2800" dirty="0">
                <a:solidFill>
                  <a:srgbClr val="FFFFFF"/>
                </a:solidFill>
                <a:latin typeface="Founders Grotesk 1"/>
              </a:rPr>
              <a:t>They live together, eat together and hang out</a:t>
            </a:r>
          </a:p>
          <a:p>
            <a:pPr marL="335427" lvl="1">
              <a:lnSpc>
                <a:spcPts val="3946"/>
              </a:lnSpc>
            </a:pPr>
            <a:endParaRPr lang="en-US" sz="2800" dirty="0">
              <a:solidFill>
                <a:srgbClr val="FFFFFF"/>
              </a:solidFill>
              <a:latin typeface="Founders Grotesk 1"/>
            </a:endParaRPr>
          </a:p>
          <a:p>
            <a:pPr marL="670855" lvl="1" indent="-335428">
              <a:lnSpc>
                <a:spcPts val="3946"/>
              </a:lnSpc>
              <a:buFont typeface="Arial"/>
              <a:buChar char="•"/>
            </a:pPr>
            <a:r>
              <a:rPr lang="en-US" sz="2800" dirty="0">
                <a:solidFill>
                  <a:srgbClr val="FFFFFF"/>
                </a:solidFill>
                <a:latin typeface="Founders Grotesk 1"/>
              </a:rPr>
              <a:t>They decided that music is the main topic, and explore this through activities</a:t>
            </a:r>
          </a:p>
          <a:p>
            <a:pPr marL="335427" lvl="1">
              <a:lnSpc>
                <a:spcPts val="3946"/>
              </a:lnSpc>
            </a:pPr>
            <a:endParaRPr lang="en-US" sz="3107" dirty="0">
              <a:solidFill>
                <a:srgbClr val="FFFFFF"/>
              </a:solidFill>
              <a:latin typeface="Founders Grotesk 1"/>
            </a:endParaRPr>
          </a:p>
        </p:txBody>
      </p:sp>
    </p:spTree>
    <p:extLst>
      <p:ext uri="{BB962C8B-B14F-4D97-AF65-F5344CB8AC3E}">
        <p14:creationId xmlns:p14="http://schemas.microsoft.com/office/powerpoint/2010/main" val="1062444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extBox 2"/>
          <p:cNvSpPr txBox="1"/>
          <p:nvPr/>
        </p:nvSpPr>
        <p:spPr>
          <a:xfrm>
            <a:off x="2934097" y="3692897"/>
            <a:ext cx="12419806" cy="1603003"/>
          </a:xfrm>
          <a:prstGeom prst="rect">
            <a:avLst/>
          </a:prstGeom>
        </p:spPr>
        <p:txBody>
          <a:bodyPr wrap="square" lIns="0" tIns="0" rIns="0" bIns="0" rtlCol="0" anchor="t">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11911" b="0" i="0" u="none" strike="noStrike" kern="1200" cap="none" spc="0" normalizeH="0" baseline="0" noProof="0" dirty="0">
                <a:ln>
                  <a:noFill/>
                </a:ln>
                <a:solidFill>
                  <a:srgbClr val="FFFFFF"/>
                </a:solidFill>
                <a:effectLst/>
                <a:uLnTx/>
                <a:uFillTx/>
                <a:latin typeface="Founders Grotesk 2"/>
                <a:ea typeface="+mn-ea"/>
                <a:cs typeface="+mn-cs"/>
              </a:rPr>
              <a:t>Some time to think</a:t>
            </a:r>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37656A97-BC7B-1944-B8F7-F45564C36D2A}"/>
              </a:ext>
            </a:extLst>
          </p:cNvPr>
          <p:cNvSpPr txBox="1"/>
          <p:nvPr/>
        </p:nvSpPr>
        <p:spPr>
          <a:xfrm>
            <a:off x="4572000" y="5295900"/>
            <a:ext cx="9144000" cy="1432315"/>
          </a:xfrm>
          <a:prstGeom prst="rect">
            <a:avLst/>
          </a:prstGeom>
          <a:noFill/>
        </p:spPr>
        <p:txBody>
          <a:bodyPr wrap="square">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Founders Grotesk 1" panose="020B0604020202020204" charset="0"/>
              </a:rPr>
              <a:t>What inspired you?</a:t>
            </a:r>
          </a:p>
        </p:txBody>
      </p:sp>
    </p:spTree>
    <p:extLst>
      <p:ext uri="{BB962C8B-B14F-4D97-AF65-F5344CB8AC3E}">
        <p14:creationId xmlns:p14="http://schemas.microsoft.com/office/powerpoint/2010/main" val="414897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C7C9"/>
        </a:solidFill>
        <a:effectLst/>
      </p:bgPr>
    </p:bg>
    <p:spTree>
      <p:nvGrpSpPr>
        <p:cNvPr id="1" name=""/>
        <p:cNvGrpSpPr/>
        <p:nvPr/>
      </p:nvGrpSpPr>
      <p:grpSpPr>
        <a:xfrm>
          <a:off x="0" y="0"/>
          <a:ext cx="0" cy="0"/>
          <a:chOff x="0" y="0"/>
          <a:chExt cx="0" cy="0"/>
        </a:xfrm>
      </p:grpSpPr>
      <p:sp>
        <p:nvSpPr>
          <p:cNvPr id="2" name="Freeform 2"/>
          <p:cNvSpPr/>
          <p:nvPr/>
        </p:nvSpPr>
        <p:spPr>
          <a:xfrm>
            <a:off x="10010091" y="966229"/>
            <a:ext cx="7382739" cy="8354542"/>
          </a:xfrm>
          <a:custGeom>
            <a:avLst/>
            <a:gdLst/>
            <a:ahLst/>
            <a:cxnLst/>
            <a:rect l="l" t="t" r="r" b="b"/>
            <a:pathLst>
              <a:path w="7382739" h="8354542">
                <a:moveTo>
                  <a:pt x="0" y="0"/>
                </a:moveTo>
                <a:lnTo>
                  <a:pt x="7382739" y="0"/>
                </a:lnTo>
                <a:lnTo>
                  <a:pt x="7382739" y="8354542"/>
                </a:lnTo>
                <a:lnTo>
                  <a:pt x="0" y="8354542"/>
                </a:lnTo>
                <a:lnTo>
                  <a:pt x="0" y="0"/>
                </a:lnTo>
                <a:close/>
              </a:path>
            </a:pathLst>
          </a:custGeom>
          <a:blipFill>
            <a:blip r:embed="rId3"/>
            <a:stretch>
              <a:fillRect l="-44609" r="-25135"/>
            </a:stretch>
          </a:blipFill>
        </p:spPr>
        <p:txBody>
          <a:bodyPr/>
          <a:lstStyle/>
          <a:p>
            <a:endParaRPr lang="nb-NO"/>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Freeform 4"/>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6"/>
            <a:stretch>
              <a:fillRect l="-37129" r="-31620"/>
            </a:stretch>
          </a:blipFill>
        </p:spPr>
        <p:txBody>
          <a:bodyPr/>
          <a:lstStyle/>
          <a:p>
            <a:endParaRPr lang="nb-NO"/>
          </a:p>
        </p:txBody>
      </p:sp>
      <p:sp>
        <p:nvSpPr>
          <p:cNvPr id="5" name="TextBox 5"/>
          <p:cNvSpPr txBox="1"/>
          <p:nvPr/>
        </p:nvSpPr>
        <p:spPr>
          <a:xfrm>
            <a:off x="1028700" y="2802172"/>
            <a:ext cx="6941820" cy="1872307"/>
          </a:xfrm>
          <a:prstGeom prst="rect">
            <a:avLst/>
          </a:prstGeom>
        </p:spPr>
        <p:txBody>
          <a:bodyPr wrap="square" lIns="0" tIns="0" rIns="0" bIns="0" rtlCol="0" anchor="t">
            <a:spAutoFit/>
          </a:bodyPr>
          <a:lstStyle/>
          <a:p>
            <a:pPr>
              <a:lnSpc>
                <a:spcPts val="7321"/>
              </a:lnSpc>
            </a:pPr>
            <a:r>
              <a:rPr lang="en-US" sz="6537" dirty="0">
                <a:solidFill>
                  <a:srgbClr val="4E55A2"/>
                </a:solidFill>
                <a:latin typeface="Founders Grotesk 2"/>
              </a:rPr>
              <a:t>Youth </a:t>
            </a:r>
            <a:r>
              <a:rPr lang="en-US" sz="6537" dirty="0" err="1">
                <a:solidFill>
                  <a:srgbClr val="4E55A2"/>
                </a:solidFill>
                <a:latin typeface="Founders Grotesk 2"/>
              </a:rPr>
              <a:t>participaton</a:t>
            </a:r>
            <a:r>
              <a:rPr lang="en-US" sz="6537" dirty="0">
                <a:solidFill>
                  <a:srgbClr val="4E55A2"/>
                </a:solidFill>
                <a:latin typeface="Founders Grotesk 2"/>
              </a:rPr>
              <a:t> activities</a:t>
            </a:r>
          </a:p>
        </p:txBody>
      </p:sp>
      <p:sp>
        <p:nvSpPr>
          <p:cNvPr id="6" name="TextBox 6"/>
          <p:cNvSpPr txBox="1"/>
          <p:nvPr/>
        </p:nvSpPr>
        <p:spPr>
          <a:xfrm>
            <a:off x="1259788" y="5105400"/>
            <a:ext cx="6595896" cy="4831644"/>
          </a:xfrm>
          <a:prstGeom prst="rect">
            <a:avLst/>
          </a:prstGeom>
        </p:spPr>
        <p:txBody>
          <a:bodyPr wrap="square" lIns="0" tIns="0" rIns="0" bIns="0" rtlCol="0" anchor="t">
            <a:spAutoFit/>
          </a:bodyPr>
          <a:lstStyle/>
          <a:p>
            <a:pPr marL="647796" lvl="1" indent="-323898">
              <a:lnSpc>
                <a:spcPts val="3810"/>
              </a:lnSpc>
              <a:buFont typeface="Arial"/>
              <a:buChar char="•"/>
            </a:pPr>
            <a:r>
              <a:rPr lang="en-US" sz="2800" dirty="0">
                <a:solidFill>
                  <a:srgbClr val="4E55A2"/>
                </a:solidFill>
                <a:latin typeface="Founders Grotesk 1"/>
              </a:rPr>
              <a:t>provide young people with opportunities to engage and learn to participate in civic society</a:t>
            </a:r>
          </a:p>
          <a:p>
            <a:pPr marL="647796" lvl="1" indent="-323898">
              <a:lnSpc>
                <a:spcPts val="3810"/>
              </a:lnSpc>
              <a:buFont typeface="Arial"/>
              <a:buChar char="•"/>
            </a:pPr>
            <a:r>
              <a:rPr lang="en-US" sz="2800" dirty="0">
                <a:solidFill>
                  <a:srgbClr val="4E55A2"/>
                </a:solidFill>
                <a:latin typeface="Founders Grotesk 1"/>
              </a:rPr>
              <a:t>develop young people’s digital competences and media literacy </a:t>
            </a:r>
          </a:p>
          <a:p>
            <a:pPr marL="647796" lvl="1" indent="-323898">
              <a:lnSpc>
                <a:spcPts val="3810"/>
              </a:lnSpc>
              <a:buFont typeface="Arial"/>
              <a:buChar char="•"/>
            </a:pPr>
            <a:r>
              <a:rPr lang="en-US" sz="2800" dirty="0">
                <a:solidFill>
                  <a:srgbClr val="4E55A2"/>
                </a:solidFill>
                <a:latin typeface="Founders Grotesk 1"/>
              </a:rPr>
              <a:t>bring together young people and decision makers</a:t>
            </a:r>
          </a:p>
          <a:p>
            <a:pPr marL="647796" lvl="1" indent="-323898">
              <a:lnSpc>
                <a:spcPts val="3810"/>
              </a:lnSpc>
              <a:buFont typeface="Arial"/>
              <a:buChar char="•"/>
            </a:pPr>
            <a:endParaRPr lang="en-US" sz="2800" dirty="0">
              <a:solidFill>
                <a:srgbClr val="4E55A2"/>
              </a:solidFill>
              <a:latin typeface="Founders Grotesk 1"/>
            </a:endParaRPr>
          </a:p>
          <a:p>
            <a:pPr marL="647796" lvl="1" indent="-323898">
              <a:lnSpc>
                <a:spcPts val="3810"/>
              </a:lnSpc>
              <a:buFont typeface="Arial"/>
              <a:buChar char="•"/>
            </a:pPr>
            <a:r>
              <a:rPr lang="en-US" sz="2800" i="1" dirty="0">
                <a:solidFill>
                  <a:srgbClr val="4E55A2"/>
                </a:solidFill>
                <a:latin typeface="Founders Grotesk 1"/>
              </a:rPr>
              <a:t>May</a:t>
            </a:r>
            <a:r>
              <a:rPr lang="en-US" sz="2800" dirty="0">
                <a:solidFill>
                  <a:srgbClr val="4E55A2"/>
                </a:solidFill>
                <a:latin typeface="Founders Grotesk 1"/>
              </a:rPr>
              <a:t> be international, but may also be a national or local project</a:t>
            </a:r>
          </a:p>
        </p:txBody>
      </p:sp>
      <p:sp>
        <p:nvSpPr>
          <p:cNvPr id="7" name="Freeform 7"/>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7"/>
            <a:stretch>
              <a:fillRect l="-30209" r="-29743"/>
            </a:stretch>
          </a:blipFill>
        </p:spPr>
        <p:txBody>
          <a:bodyPr/>
          <a:lstStyle/>
          <a:p>
            <a:endParaRPr lang="nb-NO"/>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8C7C9"/>
        </a:solidFill>
        <a:effectLst/>
      </p:bgPr>
    </p:bg>
    <p:spTree>
      <p:nvGrpSpPr>
        <p:cNvPr id="1" name=""/>
        <p:cNvGrpSpPr/>
        <p:nvPr/>
      </p:nvGrpSpPr>
      <p:grpSpPr>
        <a:xfrm>
          <a:off x="0" y="0"/>
          <a:ext cx="0" cy="0"/>
          <a:chOff x="0" y="0"/>
          <a:chExt cx="0" cy="0"/>
        </a:xfrm>
      </p:grpSpPr>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TextBox 6"/>
          <p:cNvSpPr txBox="1"/>
          <p:nvPr/>
        </p:nvSpPr>
        <p:spPr>
          <a:xfrm>
            <a:off x="1671886" y="2800350"/>
            <a:ext cx="6904538" cy="1692771"/>
          </a:xfrm>
          <a:prstGeom prst="rect">
            <a:avLst/>
          </a:prstGeom>
        </p:spPr>
        <p:txBody>
          <a:bodyPr wrap="square" lIns="0" tIns="0" rIns="0" bIns="0" rtlCol="0" anchor="t">
            <a:spAutoFit/>
          </a:bodyPr>
          <a:lstStyle/>
          <a:p>
            <a:pPr>
              <a:lnSpc>
                <a:spcPts val="6623"/>
              </a:lnSpc>
            </a:pPr>
            <a:r>
              <a:rPr lang="en-US" sz="6558" dirty="0">
                <a:solidFill>
                  <a:srgbClr val="4E55A2"/>
                </a:solidFill>
                <a:latin typeface="Founders Grotesk 2"/>
              </a:rPr>
              <a:t>National youth council conference</a:t>
            </a:r>
          </a:p>
        </p:txBody>
      </p:sp>
      <p:sp>
        <p:nvSpPr>
          <p:cNvPr id="8" name="TextBox 8"/>
          <p:cNvSpPr txBox="1"/>
          <p:nvPr/>
        </p:nvSpPr>
        <p:spPr>
          <a:xfrm>
            <a:off x="1671886" y="4791165"/>
            <a:ext cx="6904538" cy="3021661"/>
          </a:xfrm>
          <a:prstGeom prst="rect">
            <a:avLst/>
          </a:prstGeom>
        </p:spPr>
        <p:txBody>
          <a:bodyPr lIns="0" tIns="0" rIns="0" bIns="0" rtlCol="0" anchor="t">
            <a:spAutoFit/>
          </a:bodyPr>
          <a:lstStyle/>
          <a:p>
            <a:pPr marL="542647" lvl="1" indent="-271323">
              <a:lnSpc>
                <a:spcPts val="3971"/>
              </a:lnSpc>
              <a:buFont typeface="Arial"/>
              <a:buChar char="•"/>
            </a:pPr>
            <a:r>
              <a:rPr lang="en-US" sz="2513" dirty="0">
                <a:solidFill>
                  <a:srgbClr val="4E55A2"/>
                </a:solidFill>
                <a:latin typeface="Founders Grotesk 1"/>
              </a:rPr>
              <a:t>Youth councils from all 11 regions in Norway</a:t>
            </a:r>
          </a:p>
          <a:p>
            <a:pPr marL="542647" lvl="1" indent="-271323">
              <a:lnSpc>
                <a:spcPts val="3971"/>
              </a:lnSpc>
              <a:buFont typeface="Arial"/>
              <a:buChar char="•"/>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They met over one big conference weekend and several shorter meetings before and after</a:t>
            </a:r>
          </a:p>
          <a:p>
            <a:pPr marL="542647" lvl="1" indent="-271323">
              <a:lnSpc>
                <a:spcPts val="3971"/>
              </a:lnSpc>
              <a:buFont typeface="Arial"/>
              <a:buChar char="•"/>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They made a guide for youth councils in Norway</a:t>
            </a:r>
          </a:p>
        </p:txBody>
      </p:sp>
      <p:pic>
        <p:nvPicPr>
          <p:cNvPr id="11" name="Bilde 10">
            <a:extLst>
              <a:ext uri="{FF2B5EF4-FFF2-40B4-BE49-F238E27FC236}">
                <a16:creationId xmlns:a16="http://schemas.microsoft.com/office/drawing/2014/main" id="{CE6FDA90-1B13-354B-0390-B44271A5810E}"/>
              </a:ext>
            </a:extLst>
          </p:cNvPr>
          <p:cNvPicPr>
            <a:picLocks noChangeAspect="1"/>
          </p:cNvPicPr>
          <p:nvPr/>
        </p:nvPicPr>
        <p:blipFill>
          <a:blip r:embed="rId5"/>
          <a:stretch>
            <a:fillRect/>
          </a:stretch>
        </p:blipFill>
        <p:spPr>
          <a:xfrm>
            <a:off x="10062098" y="2800350"/>
            <a:ext cx="7572375" cy="4686300"/>
          </a:xfrm>
          <a:prstGeom prst="rect">
            <a:avLst/>
          </a:prstGeom>
        </p:spPr>
      </p:pic>
    </p:spTree>
    <p:extLst>
      <p:ext uri="{BB962C8B-B14F-4D97-AF65-F5344CB8AC3E}">
        <p14:creationId xmlns:p14="http://schemas.microsoft.com/office/powerpoint/2010/main" val="2768474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8C7C9"/>
        </a:solidFill>
        <a:effectLst/>
      </p:bgPr>
    </p:bg>
    <p:spTree>
      <p:nvGrpSpPr>
        <p:cNvPr id="1" name=""/>
        <p:cNvGrpSpPr/>
        <p:nvPr/>
      </p:nvGrpSpPr>
      <p:grpSpPr>
        <a:xfrm>
          <a:off x="0" y="0"/>
          <a:ext cx="0" cy="0"/>
          <a:chOff x="0" y="0"/>
          <a:chExt cx="0" cy="0"/>
        </a:xfrm>
      </p:grpSpPr>
      <p:grpSp>
        <p:nvGrpSpPr>
          <p:cNvPr id="2" name="Group 2"/>
          <p:cNvGrpSpPr/>
          <p:nvPr/>
        </p:nvGrpSpPr>
        <p:grpSpPr>
          <a:xfrm>
            <a:off x="10178146" y="784622"/>
            <a:ext cx="7425869" cy="8717756"/>
            <a:chOff x="0" y="0"/>
            <a:chExt cx="9901159" cy="11623674"/>
          </a:xfrm>
        </p:grpSpPr>
        <p:pic>
          <p:nvPicPr>
            <p:cNvPr id="3" name="Picture 3"/>
            <p:cNvPicPr>
              <a:picLocks noChangeAspect="1"/>
            </p:cNvPicPr>
            <p:nvPr/>
          </p:nvPicPr>
          <p:blipFill>
            <a:blip r:embed="rId3"/>
            <a:srcRect t="7302" r="215" b="7302"/>
            <a:stretch>
              <a:fillRect/>
            </a:stretch>
          </p:blipFill>
          <p:spPr>
            <a:xfrm>
              <a:off x="0" y="0"/>
              <a:ext cx="9901159" cy="5653087"/>
            </a:xfrm>
            <a:prstGeom prst="rect">
              <a:avLst/>
            </a:prstGeom>
          </p:spPr>
        </p:pic>
        <p:pic>
          <p:nvPicPr>
            <p:cNvPr id="4" name="Picture 4"/>
            <p:cNvPicPr>
              <a:picLocks noChangeAspect="1"/>
            </p:cNvPicPr>
            <p:nvPr/>
          </p:nvPicPr>
          <p:blipFill>
            <a:blip r:embed="rId4"/>
            <a:srcRect l="1656" t="7752" r="968" b="10061"/>
            <a:stretch>
              <a:fillRect/>
            </a:stretch>
          </p:blipFill>
          <p:spPr>
            <a:xfrm>
              <a:off x="0" y="5970587"/>
              <a:ext cx="9901159" cy="5653087"/>
            </a:xfrm>
            <a:prstGeom prst="rect">
              <a:avLst/>
            </a:prstGeom>
          </p:spPr>
        </p:pic>
      </p:grpSp>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6" name="TextBox 6"/>
          <p:cNvSpPr txBox="1"/>
          <p:nvPr/>
        </p:nvSpPr>
        <p:spPr>
          <a:xfrm>
            <a:off x="1671886" y="2753877"/>
            <a:ext cx="6904538" cy="846386"/>
          </a:xfrm>
          <a:prstGeom prst="rect">
            <a:avLst/>
          </a:prstGeom>
        </p:spPr>
        <p:txBody>
          <a:bodyPr wrap="square" lIns="0" tIns="0" rIns="0" bIns="0" rtlCol="0" anchor="t">
            <a:spAutoFit/>
          </a:bodyPr>
          <a:lstStyle/>
          <a:p>
            <a:pPr>
              <a:lnSpc>
                <a:spcPts val="6623"/>
              </a:lnSpc>
            </a:pPr>
            <a:r>
              <a:rPr lang="en-US" sz="6558" dirty="0" err="1">
                <a:solidFill>
                  <a:srgbClr val="4E55A2"/>
                </a:solidFill>
                <a:latin typeface="Founders Grotesk 2"/>
              </a:rPr>
              <a:t>Guttekonferansen</a:t>
            </a:r>
            <a:endParaRPr lang="en-US" sz="6558" dirty="0">
              <a:solidFill>
                <a:srgbClr val="4E55A2"/>
              </a:solidFill>
              <a:latin typeface="Founders Grotesk 2"/>
            </a:endParaRPr>
          </a:p>
        </p:txBody>
      </p:sp>
      <p:sp>
        <p:nvSpPr>
          <p:cNvPr id="7" name="TextBox 7"/>
          <p:cNvSpPr txBox="1"/>
          <p:nvPr/>
        </p:nvSpPr>
        <p:spPr>
          <a:xfrm>
            <a:off x="1671886" y="3624765"/>
            <a:ext cx="4791976" cy="583108"/>
          </a:xfrm>
          <a:prstGeom prst="rect">
            <a:avLst/>
          </a:prstGeom>
        </p:spPr>
        <p:txBody>
          <a:bodyPr wrap="square" lIns="0" tIns="0" rIns="0" bIns="0" rtlCol="0" anchor="t">
            <a:spAutoFit/>
          </a:bodyPr>
          <a:lstStyle/>
          <a:p>
            <a:pPr>
              <a:lnSpc>
                <a:spcPts val="4987"/>
              </a:lnSpc>
            </a:pPr>
            <a:r>
              <a:rPr lang="en-US" sz="3562" dirty="0">
                <a:solidFill>
                  <a:srgbClr val="4E55A2"/>
                </a:solidFill>
                <a:latin typeface="Founders Grotesk 1"/>
              </a:rPr>
              <a:t>Hammerfest municipality</a:t>
            </a:r>
          </a:p>
        </p:txBody>
      </p:sp>
      <p:sp>
        <p:nvSpPr>
          <p:cNvPr id="8" name="TextBox 8"/>
          <p:cNvSpPr txBox="1"/>
          <p:nvPr/>
        </p:nvSpPr>
        <p:spPr>
          <a:xfrm>
            <a:off x="1671886" y="4791165"/>
            <a:ext cx="6904538" cy="4047583"/>
          </a:xfrm>
          <a:prstGeom prst="rect">
            <a:avLst/>
          </a:prstGeom>
        </p:spPr>
        <p:txBody>
          <a:bodyPr lIns="0" tIns="0" rIns="0" bIns="0" rtlCol="0" anchor="t">
            <a:spAutoFit/>
          </a:bodyPr>
          <a:lstStyle/>
          <a:p>
            <a:pPr marL="542647" lvl="1" indent="-271323">
              <a:lnSpc>
                <a:spcPts val="3971"/>
              </a:lnSpc>
              <a:buFont typeface="Arial"/>
              <a:buChar char="•"/>
            </a:pPr>
            <a:r>
              <a:rPr lang="en-US" sz="2513" dirty="0">
                <a:solidFill>
                  <a:srgbClr val="4E55A2"/>
                </a:solidFill>
                <a:latin typeface="Founders Grotesk 1"/>
              </a:rPr>
              <a:t>To mark International day for mental health, for boys and non-binary people in Hammerfest</a:t>
            </a:r>
          </a:p>
          <a:p>
            <a:pPr marL="542647" lvl="1" indent="-271323">
              <a:lnSpc>
                <a:spcPts val="3971"/>
              </a:lnSpc>
              <a:buFont typeface="Arial"/>
              <a:buChar char="•"/>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Goal:  make it easier to talk about mental health and that the mental health of male and non-binary people are taken serious</a:t>
            </a:r>
          </a:p>
          <a:p>
            <a:pPr marL="542647" lvl="1" indent="-271323">
              <a:lnSpc>
                <a:spcPts val="3971"/>
              </a:lnSpc>
              <a:buFont typeface="Arial"/>
              <a:buChar char="•"/>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The youth were active in all parts of the project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8429" y="-954052"/>
            <a:ext cx="21577578" cy="11440624"/>
            <a:chOff x="0" y="0"/>
            <a:chExt cx="28770104" cy="15254165"/>
          </a:xfrm>
        </p:grpSpPr>
        <p:grpSp>
          <p:nvGrpSpPr>
            <p:cNvPr id="3" name="Group 3"/>
            <p:cNvGrpSpPr/>
            <p:nvPr/>
          </p:nvGrpSpPr>
          <p:grpSpPr>
            <a:xfrm>
              <a:off x="0" y="11409819"/>
              <a:ext cx="25206479" cy="3844346"/>
              <a:chOff x="0" y="0"/>
              <a:chExt cx="4979057" cy="759377"/>
            </a:xfrm>
          </p:grpSpPr>
          <p:sp>
            <p:nvSpPr>
              <p:cNvPr id="4" name="Freeform 4"/>
              <p:cNvSpPr/>
              <p:nvPr/>
            </p:nvSpPr>
            <p:spPr>
              <a:xfrm>
                <a:off x="0" y="0"/>
                <a:ext cx="4979057" cy="759377"/>
              </a:xfrm>
              <a:custGeom>
                <a:avLst/>
                <a:gdLst/>
                <a:ahLst/>
                <a:cxnLst/>
                <a:rect l="l" t="t" r="r" b="b"/>
                <a:pathLst>
                  <a:path w="4979057" h="759377">
                    <a:moveTo>
                      <a:pt x="0" y="0"/>
                    </a:moveTo>
                    <a:lnTo>
                      <a:pt x="4979057" y="0"/>
                    </a:lnTo>
                    <a:lnTo>
                      <a:pt x="4979057" y="759377"/>
                    </a:lnTo>
                    <a:lnTo>
                      <a:pt x="0" y="759377"/>
                    </a:lnTo>
                    <a:close/>
                  </a:path>
                </a:pathLst>
              </a:custGeom>
              <a:solidFill>
                <a:srgbClr val="4E55A2"/>
              </a:solidFill>
            </p:spPr>
            <p:txBody>
              <a:bodyPr/>
              <a:lstStyle/>
              <a:p>
                <a:endParaRPr lang="nb-NO"/>
              </a:p>
            </p:txBody>
          </p:sp>
          <p:sp>
            <p:nvSpPr>
              <p:cNvPr id="5" name="TextBox 5"/>
              <p:cNvSpPr txBox="1"/>
              <p:nvPr/>
            </p:nvSpPr>
            <p:spPr>
              <a:xfrm>
                <a:off x="0" y="-38100"/>
                <a:ext cx="4979057" cy="79747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324581" y="0"/>
              <a:ext cx="21445523" cy="12063107"/>
            </a:xfrm>
            <a:custGeom>
              <a:avLst/>
              <a:gdLst/>
              <a:ahLst/>
              <a:cxnLst/>
              <a:rect l="l" t="t" r="r" b="b"/>
              <a:pathLst>
                <a:path w="21445523" h="12063107">
                  <a:moveTo>
                    <a:pt x="0" y="0"/>
                  </a:moveTo>
                  <a:lnTo>
                    <a:pt x="21445523" y="0"/>
                  </a:lnTo>
                  <a:lnTo>
                    <a:pt x="21445523" y="12063107"/>
                  </a:lnTo>
                  <a:lnTo>
                    <a:pt x="0" y="12063107"/>
                  </a:lnTo>
                  <a:lnTo>
                    <a:pt x="0" y="0"/>
                  </a:lnTo>
                  <a:close/>
                </a:path>
              </a:pathLst>
            </a:custGeom>
            <a:blipFill>
              <a:blip r:embed="rId3"/>
              <a:stretch>
                <a:fillRect/>
              </a:stretch>
            </a:blipFill>
          </p:spPr>
          <p:txBody>
            <a:bodyPr/>
            <a:lstStyle/>
            <a:p>
              <a:endParaRPr lang="nb-NO"/>
            </a:p>
          </p:txBody>
        </p:sp>
      </p:grpSp>
      <p:sp>
        <p:nvSpPr>
          <p:cNvPr id="7" name="TextBox 7"/>
          <p:cNvSpPr txBox="1"/>
          <p:nvPr/>
        </p:nvSpPr>
        <p:spPr>
          <a:xfrm>
            <a:off x="1719275" y="1748937"/>
            <a:ext cx="3030411" cy="1236264"/>
          </a:xfrm>
          <a:prstGeom prst="rect">
            <a:avLst/>
          </a:prstGeom>
        </p:spPr>
        <p:txBody>
          <a:bodyPr lIns="0" tIns="0" rIns="0" bIns="0" rtlCol="0" anchor="t">
            <a:spAutoFit/>
          </a:bodyPr>
          <a:lstStyle/>
          <a:p>
            <a:pPr algn="ctr">
              <a:lnSpc>
                <a:spcPts val="10080"/>
              </a:lnSpc>
            </a:pPr>
            <a:r>
              <a:rPr lang="en-US" sz="7200">
                <a:solidFill>
                  <a:srgbClr val="000000"/>
                </a:solidFill>
                <a:latin typeface="Founders Grotesk 2"/>
              </a:rPr>
              <a:t>Agenda</a:t>
            </a:r>
          </a:p>
        </p:txBody>
      </p:sp>
      <p:sp>
        <p:nvSpPr>
          <p:cNvPr id="8" name="TextBox 8"/>
          <p:cNvSpPr txBox="1"/>
          <p:nvPr/>
        </p:nvSpPr>
        <p:spPr>
          <a:xfrm>
            <a:off x="2074042" y="3334558"/>
            <a:ext cx="6943834" cy="4003404"/>
          </a:xfrm>
          <a:prstGeom prst="rect">
            <a:avLst/>
          </a:prstGeom>
        </p:spPr>
        <p:txBody>
          <a:bodyPr wrap="square" lIns="0" tIns="0" rIns="0" bIns="0" rtlCol="0" anchor="t">
            <a:spAutoFit/>
          </a:bodyPr>
          <a:lstStyle/>
          <a:p>
            <a:pPr marL="702574" lvl="1" indent="-351287">
              <a:lnSpc>
                <a:spcPts val="4555"/>
              </a:lnSpc>
              <a:buFont typeface="Arial"/>
              <a:buChar char="•"/>
            </a:pPr>
            <a:r>
              <a:rPr lang="en-US" sz="3254" dirty="0">
                <a:solidFill>
                  <a:srgbClr val="000000"/>
                </a:solidFill>
                <a:latin typeface="Founders Grotesk 1"/>
              </a:rPr>
              <a:t>Get to know each other</a:t>
            </a:r>
          </a:p>
          <a:p>
            <a:pPr marL="702574" lvl="1" indent="-351287">
              <a:lnSpc>
                <a:spcPts val="4555"/>
              </a:lnSpc>
              <a:buFont typeface="Arial"/>
              <a:buChar char="•"/>
            </a:pPr>
            <a:r>
              <a:rPr lang="en-US" sz="3254" dirty="0">
                <a:solidFill>
                  <a:srgbClr val="000000"/>
                </a:solidFill>
                <a:latin typeface="Founders Grotesk 1"/>
              </a:rPr>
              <a:t>Get to know Erasmus+</a:t>
            </a:r>
          </a:p>
          <a:p>
            <a:pPr marL="702574" lvl="1" indent="-351287">
              <a:lnSpc>
                <a:spcPts val="4555"/>
              </a:lnSpc>
              <a:buFont typeface="Arial"/>
              <a:buChar char="•"/>
            </a:pPr>
            <a:r>
              <a:rPr lang="en-US" sz="3254" dirty="0">
                <a:solidFill>
                  <a:srgbClr val="000000"/>
                </a:solidFill>
                <a:latin typeface="Founders Grotesk 1"/>
              </a:rPr>
              <a:t>Get to know the funding opportunities</a:t>
            </a:r>
          </a:p>
          <a:p>
            <a:pPr marL="1159774" lvl="2" indent="-351287">
              <a:buFont typeface="Arial"/>
              <a:buChar char="•"/>
            </a:pPr>
            <a:r>
              <a:rPr lang="en-US" sz="2400" dirty="0">
                <a:solidFill>
                  <a:srgbClr val="000000"/>
                </a:solidFill>
                <a:latin typeface="Founders Grotesk 1"/>
              </a:rPr>
              <a:t>Youth exchanges</a:t>
            </a:r>
          </a:p>
          <a:p>
            <a:pPr marL="1159774" lvl="2" indent="-351287">
              <a:buFont typeface="Arial"/>
              <a:buChar char="•"/>
            </a:pPr>
            <a:r>
              <a:rPr lang="en-US" sz="2400" dirty="0">
                <a:solidFill>
                  <a:srgbClr val="000000"/>
                </a:solidFill>
                <a:latin typeface="Founders Grotesk 1"/>
              </a:rPr>
              <a:t>Youth participation activities</a:t>
            </a:r>
          </a:p>
          <a:p>
            <a:pPr marL="1159774" lvl="2" indent="-351287">
              <a:buFont typeface="Arial"/>
              <a:buChar char="•"/>
            </a:pPr>
            <a:r>
              <a:rPr lang="en-US" sz="2400" dirty="0">
                <a:solidFill>
                  <a:srgbClr val="000000"/>
                </a:solidFill>
                <a:latin typeface="Founders Grotesk 1"/>
              </a:rPr>
              <a:t>Small-scale partnerships</a:t>
            </a:r>
          </a:p>
          <a:p>
            <a:pPr marL="702574" lvl="1" indent="-351287">
              <a:lnSpc>
                <a:spcPts val="4555"/>
              </a:lnSpc>
              <a:buFont typeface="Arial"/>
              <a:buChar char="•"/>
            </a:pPr>
            <a:r>
              <a:rPr lang="en-US" sz="3254" dirty="0">
                <a:solidFill>
                  <a:srgbClr val="000000"/>
                </a:solidFill>
                <a:latin typeface="Founders Grotesk 1"/>
              </a:rPr>
              <a:t>Get your ideas going</a:t>
            </a:r>
          </a:p>
          <a:p>
            <a:pPr marL="702574" lvl="1" indent="-351287">
              <a:lnSpc>
                <a:spcPts val="4555"/>
              </a:lnSpc>
              <a:buFont typeface="Arial"/>
              <a:buChar char="•"/>
            </a:pPr>
            <a:r>
              <a:rPr lang="en-US" sz="3254" dirty="0">
                <a:solidFill>
                  <a:srgbClr val="000000"/>
                </a:solidFill>
                <a:latin typeface="Founders Grotesk 1"/>
              </a:rPr>
              <a:t>Get in touch with us</a:t>
            </a:r>
          </a:p>
        </p:txBody>
      </p:sp>
      <p:sp>
        <p:nvSpPr>
          <p:cNvPr id="9" name="Freeform 9"/>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10" name="TekstSylinder 9">
            <a:extLst>
              <a:ext uri="{FF2B5EF4-FFF2-40B4-BE49-F238E27FC236}">
                <a16:creationId xmlns:a16="http://schemas.microsoft.com/office/drawing/2014/main" id="{EE5C1236-40CD-E3BE-3C6B-97ED95F96B56}"/>
              </a:ext>
            </a:extLst>
          </p:cNvPr>
          <p:cNvSpPr txBox="1"/>
          <p:nvPr/>
        </p:nvSpPr>
        <p:spPr>
          <a:xfrm>
            <a:off x="1719275" y="9378881"/>
            <a:ext cx="16190352" cy="461665"/>
          </a:xfrm>
          <a:prstGeom prst="rect">
            <a:avLst/>
          </a:prstGeom>
          <a:noFill/>
        </p:spPr>
        <p:txBody>
          <a:bodyPr wrap="square" rtlCol="0">
            <a:spAutoFit/>
          </a:bodyPr>
          <a:lstStyle/>
          <a:p>
            <a:pPr algn="r"/>
            <a:r>
              <a:rPr lang="nb-NO" sz="2400" dirty="0">
                <a:solidFill>
                  <a:schemeClr val="bg1"/>
                </a:solidFill>
                <a:latin typeface="Founders Grotesk 1" panose="020B0604020202020204" charset="0"/>
              </a:rPr>
              <a:t>Presentation </a:t>
            </a:r>
            <a:r>
              <a:rPr lang="nb-NO" sz="2400" dirty="0" err="1">
                <a:solidFill>
                  <a:schemeClr val="bg1"/>
                </a:solidFill>
                <a:latin typeface="Founders Grotesk 1" panose="020B0604020202020204" charset="0"/>
              </a:rPr>
              <a:t>will</a:t>
            </a:r>
            <a:r>
              <a:rPr lang="nb-NO" sz="2400" dirty="0">
                <a:solidFill>
                  <a:schemeClr val="bg1"/>
                </a:solidFill>
                <a:latin typeface="Founders Grotesk 1" panose="020B0604020202020204" charset="0"/>
              </a:rPr>
              <a:t> be sent to </a:t>
            </a:r>
            <a:r>
              <a:rPr lang="nb-NO" sz="2400" dirty="0" err="1">
                <a:solidFill>
                  <a:schemeClr val="bg1"/>
                </a:solidFill>
                <a:latin typeface="Founders Grotesk 1" panose="020B0604020202020204" charset="0"/>
              </a:rPr>
              <a:t>you</a:t>
            </a:r>
            <a:r>
              <a:rPr lang="nb-NO" sz="2400" dirty="0">
                <a:solidFill>
                  <a:schemeClr val="bg1"/>
                </a:solidFill>
                <a:latin typeface="Founders Grotesk 1" panose="020B0604020202020204" charset="0"/>
              </a:rPr>
              <a:t> by </a:t>
            </a:r>
            <a:r>
              <a:rPr lang="nb-NO" sz="2400" dirty="0" err="1">
                <a:solidFill>
                  <a:schemeClr val="bg1"/>
                </a:solidFill>
                <a:latin typeface="Founders Grotesk 1" panose="020B0604020202020204" charset="0"/>
              </a:rPr>
              <a:t>the</a:t>
            </a:r>
            <a:r>
              <a:rPr lang="nb-NO" sz="2400" dirty="0">
                <a:solidFill>
                  <a:schemeClr val="bg1"/>
                </a:solidFill>
                <a:latin typeface="Founders Grotesk 1" panose="020B0604020202020204" charset="0"/>
              </a:rPr>
              <a:t> organiser. A list of </a:t>
            </a:r>
            <a:r>
              <a:rPr lang="nb-NO" sz="2400" dirty="0" err="1">
                <a:solidFill>
                  <a:schemeClr val="bg1"/>
                </a:solidFill>
                <a:latin typeface="Founders Grotesk 1" panose="020B0604020202020204" charset="0"/>
              </a:rPr>
              <a:t>useful</a:t>
            </a:r>
            <a:r>
              <a:rPr lang="nb-NO" sz="2400" dirty="0">
                <a:solidFill>
                  <a:schemeClr val="bg1"/>
                </a:solidFill>
                <a:latin typeface="Founders Grotesk 1" panose="020B0604020202020204" charset="0"/>
              </a:rPr>
              <a:t> links </a:t>
            </a:r>
            <a:r>
              <a:rPr lang="nb-NO" sz="2400" dirty="0" err="1">
                <a:solidFill>
                  <a:schemeClr val="bg1"/>
                </a:solidFill>
                <a:latin typeface="Founders Grotesk 1" panose="020B0604020202020204" charset="0"/>
              </a:rPr>
              <a:t>will</a:t>
            </a:r>
            <a:r>
              <a:rPr lang="nb-NO" sz="2400" dirty="0">
                <a:solidFill>
                  <a:schemeClr val="bg1"/>
                </a:solidFill>
                <a:latin typeface="Founders Grotesk 1" panose="020B0604020202020204" charset="0"/>
              </a:rPr>
              <a:t> be </a:t>
            </a:r>
            <a:r>
              <a:rPr lang="nb-NO" sz="2400" dirty="0" err="1">
                <a:solidFill>
                  <a:schemeClr val="bg1"/>
                </a:solidFill>
                <a:latin typeface="Founders Grotesk 1" panose="020B0604020202020204" charset="0"/>
              </a:rPr>
              <a:t>provided</a:t>
            </a:r>
            <a:r>
              <a:rPr lang="nb-NO" sz="2400" dirty="0">
                <a:solidFill>
                  <a:schemeClr val="bg1"/>
                </a:solidFill>
                <a:latin typeface="Founders Grotesk 1" panose="020B0604020202020204" charset="0"/>
              </a:rPr>
              <a:t> </a:t>
            </a:r>
            <a:r>
              <a:rPr lang="nb-NO" sz="2400" dirty="0" err="1">
                <a:solidFill>
                  <a:schemeClr val="bg1"/>
                </a:solidFill>
                <a:latin typeface="Founders Grotesk 1" panose="020B0604020202020204" charset="0"/>
              </a:rPr>
              <a:t>on</a:t>
            </a:r>
            <a:r>
              <a:rPr lang="nb-NO" sz="2400" dirty="0">
                <a:solidFill>
                  <a:schemeClr val="bg1"/>
                </a:solidFill>
                <a:latin typeface="Founders Grotesk 1" panose="020B0604020202020204" charset="0"/>
              </a:rPr>
              <a:t> </a:t>
            </a:r>
            <a:r>
              <a:rPr lang="nb-NO" sz="2400" dirty="0" err="1">
                <a:solidFill>
                  <a:schemeClr val="bg1"/>
                </a:solidFill>
                <a:latin typeface="Founders Grotesk 1" panose="020B0604020202020204" charset="0"/>
              </a:rPr>
              <a:t>the</a:t>
            </a:r>
            <a:r>
              <a:rPr lang="nb-NO" sz="2400" dirty="0">
                <a:solidFill>
                  <a:schemeClr val="bg1"/>
                </a:solidFill>
                <a:latin typeface="Founders Grotesk 1" panose="020B0604020202020204" charset="0"/>
              </a:rPr>
              <a:t> last slide of </a:t>
            </a:r>
            <a:r>
              <a:rPr lang="nb-NO" sz="2400" dirty="0" err="1">
                <a:solidFill>
                  <a:schemeClr val="bg1"/>
                </a:solidFill>
                <a:latin typeface="Founders Grotesk 1" panose="020B0604020202020204" charset="0"/>
              </a:rPr>
              <a:t>this</a:t>
            </a:r>
            <a:r>
              <a:rPr lang="nb-NO" sz="2400" dirty="0">
                <a:solidFill>
                  <a:schemeClr val="bg1"/>
                </a:solidFill>
                <a:latin typeface="Founders Grotesk 1" panose="020B0604020202020204" charset="0"/>
              </a:rPr>
              <a:t> </a:t>
            </a:r>
            <a:r>
              <a:rPr lang="nb-NO" sz="2400" dirty="0" err="1">
                <a:solidFill>
                  <a:schemeClr val="bg1"/>
                </a:solidFill>
                <a:latin typeface="Founders Grotesk 1" panose="020B0604020202020204" charset="0"/>
              </a:rPr>
              <a:t>presentation</a:t>
            </a:r>
            <a:endParaRPr lang="nb-NO" sz="2400" dirty="0">
              <a:solidFill>
                <a:schemeClr val="bg1"/>
              </a:solidFill>
              <a:latin typeface="Founders Grotesk 1"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8C7C9"/>
        </a:solidFill>
        <a:effectLst/>
      </p:bgPr>
    </p:bg>
    <p:spTree>
      <p:nvGrpSpPr>
        <p:cNvPr id="1" name=""/>
        <p:cNvGrpSpPr/>
        <p:nvPr/>
      </p:nvGrpSpPr>
      <p:grpSpPr>
        <a:xfrm>
          <a:off x="0" y="0"/>
          <a:ext cx="0" cy="0"/>
          <a:chOff x="0" y="0"/>
          <a:chExt cx="0" cy="0"/>
        </a:xfrm>
      </p:grpSpPr>
      <p:sp>
        <p:nvSpPr>
          <p:cNvPr id="5" name="Freeform 5"/>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TextBox 6"/>
          <p:cNvSpPr txBox="1"/>
          <p:nvPr/>
        </p:nvSpPr>
        <p:spPr>
          <a:xfrm>
            <a:off x="1671886" y="2241934"/>
            <a:ext cx="7472114" cy="846386"/>
          </a:xfrm>
          <a:prstGeom prst="rect">
            <a:avLst/>
          </a:prstGeom>
        </p:spPr>
        <p:txBody>
          <a:bodyPr wrap="square" lIns="0" tIns="0" rIns="0" bIns="0" rtlCol="0" anchor="t">
            <a:spAutoFit/>
          </a:bodyPr>
          <a:lstStyle/>
          <a:p>
            <a:pPr>
              <a:lnSpc>
                <a:spcPts val="6623"/>
              </a:lnSpc>
            </a:pPr>
            <a:r>
              <a:rPr lang="en-US" sz="6558" dirty="0">
                <a:solidFill>
                  <a:srgbClr val="4E55A2"/>
                </a:solidFill>
                <a:latin typeface="Founders Grotesk 2"/>
              </a:rPr>
              <a:t>More young voices!</a:t>
            </a:r>
          </a:p>
        </p:txBody>
      </p:sp>
      <p:sp>
        <p:nvSpPr>
          <p:cNvPr id="7" name="TextBox 7"/>
          <p:cNvSpPr txBox="1"/>
          <p:nvPr/>
        </p:nvSpPr>
        <p:spPr>
          <a:xfrm>
            <a:off x="1671886" y="3349307"/>
            <a:ext cx="4456884" cy="583108"/>
          </a:xfrm>
          <a:prstGeom prst="rect">
            <a:avLst/>
          </a:prstGeom>
        </p:spPr>
        <p:txBody>
          <a:bodyPr lIns="0" tIns="0" rIns="0" bIns="0" rtlCol="0" anchor="t">
            <a:spAutoFit/>
          </a:bodyPr>
          <a:lstStyle/>
          <a:p>
            <a:pPr>
              <a:lnSpc>
                <a:spcPts val="4987"/>
              </a:lnSpc>
            </a:pPr>
            <a:r>
              <a:rPr lang="en-US" sz="3562" i="1" dirty="0">
                <a:solidFill>
                  <a:srgbClr val="4E55A2"/>
                </a:solidFill>
                <a:latin typeface="Founders Grotesk 1"/>
              </a:rPr>
              <a:t>Jeune</a:t>
            </a:r>
          </a:p>
        </p:txBody>
      </p:sp>
      <p:sp>
        <p:nvSpPr>
          <p:cNvPr id="8" name="TextBox 8"/>
          <p:cNvSpPr txBox="1"/>
          <p:nvPr/>
        </p:nvSpPr>
        <p:spPr>
          <a:xfrm>
            <a:off x="1671886" y="4791165"/>
            <a:ext cx="6904538" cy="5586466"/>
          </a:xfrm>
          <a:prstGeom prst="rect">
            <a:avLst/>
          </a:prstGeom>
        </p:spPr>
        <p:txBody>
          <a:bodyPr lIns="0" tIns="0" rIns="0" bIns="0" rtlCol="0" anchor="t">
            <a:spAutoFit/>
          </a:bodyPr>
          <a:lstStyle/>
          <a:p>
            <a:pPr marL="542647" lvl="1" indent="-271323">
              <a:lnSpc>
                <a:spcPts val="3971"/>
              </a:lnSpc>
              <a:buFont typeface="Arial"/>
              <a:buChar char="•"/>
            </a:pPr>
            <a:r>
              <a:rPr lang="en-US" sz="2513" dirty="0">
                <a:solidFill>
                  <a:srgbClr val="4E55A2"/>
                </a:solidFill>
                <a:latin typeface="Founders Grotesk 1"/>
              </a:rPr>
              <a:t>Lack of skills and fear of hate may prevent young people from raising their voice in public</a:t>
            </a:r>
          </a:p>
          <a:p>
            <a:pPr marL="271324" lvl="1">
              <a:lnSpc>
                <a:spcPts val="3971"/>
              </a:lnSpc>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Some young students wanted to help young people find their confidence in raising their voice</a:t>
            </a:r>
          </a:p>
          <a:p>
            <a:pPr marL="542647" lvl="1" indent="-271323">
              <a:lnSpc>
                <a:spcPts val="3971"/>
              </a:lnSpc>
              <a:buFont typeface="Arial"/>
              <a:buChar char="•"/>
            </a:pPr>
            <a:endParaRPr lang="en-US" sz="2513" dirty="0">
              <a:solidFill>
                <a:srgbClr val="4E55A2"/>
              </a:solidFill>
              <a:latin typeface="Founders Grotesk 1"/>
            </a:endParaRPr>
          </a:p>
          <a:p>
            <a:pPr marL="542647" lvl="1" indent="-271323">
              <a:lnSpc>
                <a:spcPts val="3971"/>
              </a:lnSpc>
              <a:buFont typeface="Arial"/>
              <a:buChar char="•"/>
            </a:pPr>
            <a:r>
              <a:rPr lang="en-US" sz="2513" dirty="0">
                <a:solidFill>
                  <a:srgbClr val="4E55A2"/>
                </a:solidFill>
                <a:latin typeface="Founders Grotesk 1"/>
              </a:rPr>
              <a:t>They </a:t>
            </a:r>
            <a:r>
              <a:rPr lang="en-US" sz="2513" dirty="0" err="1">
                <a:solidFill>
                  <a:srgbClr val="4E55A2"/>
                </a:solidFill>
                <a:latin typeface="Founders Grotesk 1"/>
              </a:rPr>
              <a:t>organised</a:t>
            </a:r>
            <a:r>
              <a:rPr lang="en-US" sz="2513" dirty="0">
                <a:solidFill>
                  <a:srgbClr val="4E55A2"/>
                </a:solidFill>
                <a:latin typeface="Founders Grotesk 1"/>
              </a:rPr>
              <a:t> several workshops within public speaking, how to write opinion pieces, how to get your article published, how to deal with hate speech, etc.</a:t>
            </a:r>
          </a:p>
          <a:p>
            <a:pPr marL="542647" lvl="1" indent="-271323">
              <a:lnSpc>
                <a:spcPts val="3971"/>
              </a:lnSpc>
              <a:buFont typeface="Arial"/>
              <a:buChar char="•"/>
            </a:pPr>
            <a:endParaRPr lang="en-US" sz="2513" dirty="0">
              <a:solidFill>
                <a:srgbClr val="4E55A2"/>
              </a:solidFill>
              <a:latin typeface="Founders Grotesk 1"/>
            </a:endParaRPr>
          </a:p>
        </p:txBody>
      </p:sp>
      <p:pic>
        <p:nvPicPr>
          <p:cNvPr id="3" name="Bilde 2" descr="Et bilde som inneholder klær, person, Menneskeansikt, sko&#10;&#10;Automatisk generert beskrivelse">
            <a:extLst>
              <a:ext uri="{FF2B5EF4-FFF2-40B4-BE49-F238E27FC236}">
                <a16:creationId xmlns:a16="http://schemas.microsoft.com/office/drawing/2014/main" id="{B9B1C453-D878-9344-39FE-6BD808B14B90}"/>
              </a:ext>
            </a:extLst>
          </p:cNvPr>
          <p:cNvPicPr>
            <a:picLocks noChangeAspect="1"/>
          </p:cNvPicPr>
          <p:nvPr/>
        </p:nvPicPr>
        <p:blipFill rotWithShape="1">
          <a:blip r:embed="rId5">
            <a:extLst>
              <a:ext uri="{28A0092B-C50C-407E-A947-70E740481C1C}">
                <a14:useLocalDpi xmlns:a14="http://schemas.microsoft.com/office/drawing/2010/main" val="0"/>
              </a:ext>
            </a:extLst>
          </a:blip>
          <a:srcRect l="10508" t="7815" r="9400" b="3602"/>
          <a:stretch/>
        </p:blipFill>
        <p:spPr>
          <a:xfrm>
            <a:off x="11383461" y="587265"/>
            <a:ext cx="6179326" cy="9112470"/>
          </a:xfrm>
          <a:prstGeom prst="rect">
            <a:avLst/>
          </a:prstGeom>
        </p:spPr>
      </p:pic>
    </p:spTree>
    <p:extLst>
      <p:ext uri="{BB962C8B-B14F-4D97-AF65-F5344CB8AC3E}">
        <p14:creationId xmlns:p14="http://schemas.microsoft.com/office/powerpoint/2010/main" val="261530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8C7C9"/>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554916" y="3815289"/>
            <a:ext cx="15178167" cy="5443011"/>
            <a:chOff x="0" y="0"/>
            <a:chExt cx="20237556" cy="7257348"/>
          </a:xfrm>
        </p:grpSpPr>
        <p:grpSp>
          <p:nvGrpSpPr>
            <p:cNvPr id="4" name="Group 4"/>
            <p:cNvGrpSpPr/>
            <p:nvPr/>
          </p:nvGrpSpPr>
          <p:grpSpPr>
            <a:xfrm>
              <a:off x="0" y="59956"/>
              <a:ext cx="5754568" cy="7197392"/>
              <a:chOff x="0" y="0"/>
              <a:chExt cx="1136705" cy="1421707"/>
            </a:xfrm>
          </p:grpSpPr>
          <p:sp>
            <p:nvSpPr>
              <p:cNvPr id="5" name="Freeform 5"/>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7120" y="119913"/>
              <a:ext cx="5627949" cy="7077479"/>
              <a:chOff x="0" y="0"/>
              <a:chExt cx="1111694" cy="1398020"/>
            </a:xfrm>
          </p:grpSpPr>
          <p:sp>
            <p:nvSpPr>
              <p:cNvPr id="8" name="Freeform 8"/>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A1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7179020" y="0"/>
              <a:ext cx="5754568" cy="7197392"/>
              <a:chOff x="0" y="0"/>
              <a:chExt cx="1136705" cy="1421707"/>
            </a:xfrm>
          </p:grpSpPr>
          <p:sp>
            <p:nvSpPr>
              <p:cNvPr id="11" name="Freeform 11"/>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7246140" y="59956"/>
              <a:ext cx="5627949" cy="7077479"/>
              <a:chOff x="0" y="0"/>
              <a:chExt cx="1111694" cy="1398020"/>
            </a:xfrm>
          </p:grpSpPr>
          <p:sp>
            <p:nvSpPr>
              <p:cNvPr id="14" name="Freeform 14"/>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A1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4482988" y="0"/>
              <a:ext cx="5754568" cy="7197392"/>
              <a:chOff x="0" y="0"/>
              <a:chExt cx="1136705" cy="1421707"/>
            </a:xfrm>
          </p:grpSpPr>
          <p:sp>
            <p:nvSpPr>
              <p:cNvPr id="17" name="Freeform 17"/>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4550108" y="59956"/>
              <a:ext cx="5627949" cy="7077479"/>
              <a:chOff x="0" y="0"/>
              <a:chExt cx="1111694" cy="1398020"/>
            </a:xfrm>
          </p:grpSpPr>
          <p:sp>
            <p:nvSpPr>
              <p:cNvPr id="20" name="Freeform 20"/>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A19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2" name="TextBox 22"/>
          <p:cNvSpPr txBox="1"/>
          <p:nvPr/>
        </p:nvSpPr>
        <p:spPr>
          <a:xfrm>
            <a:off x="2093107" y="4509128"/>
            <a:ext cx="3408533" cy="448841"/>
          </a:xfrm>
          <a:prstGeom prst="rect">
            <a:avLst/>
          </a:prstGeom>
        </p:spPr>
        <p:txBody>
          <a:bodyPr wrap="square" lIns="0" tIns="0" rIns="0" bIns="0" rtlCol="0" anchor="t">
            <a:spAutoFit/>
          </a:bodyPr>
          <a:lstStyle/>
          <a:p>
            <a:pPr marL="0" marR="0" lvl="0" indent="0" algn="l"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Criteria for support</a:t>
            </a:r>
          </a:p>
        </p:txBody>
      </p:sp>
      <p:sp>
        <p:nvSpPr>
          <p:cNvPr id="23" name="TextBox 23"/>
          <p:cNvSpPr txBox="1"/>
          <p:nvPr/>
        </p:nvSpPr>
        <p:spPr>
          <a:xfrm>
            <a:off x="7474515" y="4509128"/>
            <a:ext cx="3173843" cy="897682"/>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Who can participate?</a:t>
            </a:r>
          </a:p>
        </p:txBody>
      </p:sp>
      <p:sp>
        <p:nvSpPr>
          <p:cNvPr id="24" name="TextBox 24"/>
          <p:cNvSpPr txBox="1"/>
          <p:nvPr/>
        </p:nvSpPr>
        <p:spPr>
          <a:xfrm>
            <a:off x="12960746" y="4290053"/>
            <a:ext cx="3299103" cy="897682"/>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What can you get funding for?</a:t>
            </a:r>
          </a:p>
        </p:txBody>
      </p:sp>
      <p:sp>
        <p:nvSpPr>
          <p:cNvPr id="25" name="TextBox 25"/>
          <p:cNvSpPr txBox="1"/>
          <p:nvPr/>
        </p:nvSpPr>
        <p:spPr>
          <a:xfrm>
            <a:off x="2205191" y="5647075"/>
            <a:ext cx="2785044" cy="2122056"/>
          </a:xfrm>
          <a:prstGeom prst="rect">
            <a:avLst/>
          </a:prstGeom>
        </p:spPr>
        <p:txBody>
          <a:bodyPr lIns="0" tIns="0" rIns="0" bIns="0" rtlCol="0" anchor="t">
            <a:spAutoFit/>
          </a:bodyPr>
          <a:lstStyle/>
          <a:p>
            <a:pPr marL="431801" marR="0" lvl="1" indent="-215900"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Project period </a:t>
            </a:r>
            <a:r>
              <a:rPr lang="en-US" sz="2000" dirty="0">
                <a:solidFill>
                  <a:srgbClr val="FFFFFF"/>
                </a:solidFill>
                <a:latin typeface="Founders Grotesk 1"/>
              </a:rPr>
              <a:t>3</a:t>
            </a: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 – 24 months</a:t>
            </a:r>
          </a:p>
          <a:p>
            <a:pPr marL="431801" marR="0" lvl="1" indent="-215900"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Can be local – an international partner is not mandatory</a:t>
            </a:r>
          </a:p>
          <a:p>
            <a:pPr marL="431801" marR="0" lvl="1" indent="-215900"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Maximum € 60.000</a:t>
            </a:r>
          </a:p>
        </p:txBody>
      </p:sp>
      <p:sp>
        <p:nvSpPr>
          <p:cNvPr id="26" name="TextBox 26"/>
          <p:cNvSpPr txBox="1"/>
          <p:nvPr/>
        </p:nvSpPr>
        <p:spPr>
          <a:xfrm>
            <a:off x="7476260" y="5647075"/>
            <a:ext cx="3172097" cy="701675"/>
          </a:xfrm>
          <a:prstGeom prst="rect">
            <a:avLst/>
          </a:prstGeom>
        </p:spPr>
        <p:txBody>
          <a:bodyPr lIns="0" tIns="0" rIns="0" bIns="0" rtlCol="0" anchor="t">
            <a:spAutoFit/>
          </a:bodyPr>
          <a:lstStyle/>
          <a:p>
            <a:pPr marL="431801" marR="0" lvl="1" indent="-215900"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Young people 13 - 30 years</a:t>
            </a:r>
          </a:p>
          <a:p>
            <a:pPr marL="431801" marR="0" lvl="1" indent="-215900" algn="l" defTabSz="914400" rtl="0" eaLnBrk="1" fontAlgn="auto" latinLnBrk="0" hangingPunct="1">
              <a:lnSpc>
                <a:spcPts val="28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Founders Grotesk 1"/>
                <a:ea typeface="+mn-ea"/>
                <a:cs typeface="+mn-cs"/>
              </a:rPr>
              <a:t>Decision makers </a:t>
            </a:r>
          </a:p>
        </p:txBody>
      </p:sp>
      <p:sp>
        <p:nvSpPr>
          <p:cNvPr id="27" name="TextBox 27"/>
          <p:cNvSpPr txBox="1"/>
          <p:nvPr/>
        </p:nvSpPr>
        <p:spPr>
          <a:xfrm>
            <a:off x="12960746" y="5469764"/>
            <a:ext cx="3457613" cy="2480807"/>
          </a:xfrm>
          <a:prstGeom prst="rect">
            <a:avLst/>
          </a:prstGeom>
        </p:spPr>
        <p:txBody>
          <a:bodyPr lIns="0" tIns="0" rIns="0" bIns="0" rtlCol="0" anchor="t">
            <a:spAutoFit/>
          </a:bodyPr>
          <a:lstStyle/>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lang="en-US" sz="1989" dirty="0">
                <a:solidFill>
                  <a:srgbClr val="FFFFFF"/>
                </a:solidFill>
                <a:latin typeface="Founders Grotesk 1"/>
              </a:rPr>
              <a:t>Events</a:t>
            </a:r>
          </a:p>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lang="en-US" sz="1989" dirty="0">
                <a:solidFill>
                  <a:srgbClr val="FFFFFF"/>
                </a:solidFill>
                <a:latin typeface="Founders Grotesk 1"/>
              </a:rPr>
              <a:t>Activities/meetings</a:t>
            </a:r>
          </a:p>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lang="en-US" sz="1989" dirty="0">
                <a:solidFill>
                  <a:srgbClr val="FFFFFF"/>
                </a:solidFill>
                <a:latin typeface="Founders Grotesk 1"/>
              </a:rPr>
              <a:t>Travel</a:t>
            </a:r>
          </a:p>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lang="en-US" sz="1989" dirty="0">
                <a:solidFill>
                  <a:srgbClr val="FFFFFF"/>
                </a:solidFill>
                <a:latin typeface="Founders Grotesk 1"/>
              </a:rPr>
              <a:t>Keeping the project going (</a:t>
            </a:r>
            <a:r>
              <a:rPr lang="en-US" sz="1989" dirty="0" err="1">
                <a:solidFill>
                  <a:srgbClr val="FFFFFF"/>
                </a:solidFill>
                <a:latin typeface="Founders Grotesk 1"/>
              </a:rPr>
              <a:t>organisational</a:t>
            </a:r>
            <a:r>
              <a:rPr lang="en-US" sz="1989" dirty="0">
                <a:solidFill>
                  <a:srgbClr val="FFFFFF"/>
                </a:solidFill>
                <a:latin typeface="Founders Grotesk 1"/>
              </a:rPr>
              <a:t> support</a:t>
            </a:r>
          </a:p>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kumimoji="0" lang="en-US" sz="1989" b="0" i="0" u="none" strike="noStrike" kern="1200" cap="none" spc="0" normalizeH="0" baseline="0" noProof="0" dirty="0">
                <a:ln>
                  <a:noFill/>
                </a:ln>
                <a:solidFill>
                  <a:srgbClr val="FFFFFF"/>
                </a:solidFill>
                <a:effectLst/>
                <a:uLnTx/>
                <a:uFillTx/>
                <a:latin typeface="Founders Grotesk 1"/>
                <a:ea typeface="+mn-ea"/>
                <a:cs typeface="+mn-cs"/>
              </a:rPr>
              <a:t>Extra support for inclusion</a:t>
            </a:r>
          </a:p>
          <a:p>
            <a:pPr marL="429522" marR="0" lvl="1" indent="-214761" algn="l" defTabSz="914400" rtl="0" eaLnBrk="1" fontAlgn="auto" latinLnBrk="0" hangingPunct="1">
              <a:lnSpc>
                <a:spcPts val="2785"/>
              </a:lnSpc>
              <a:spcBef>
                <a:spcPts val="0"/>
              </a:spcBef>
              <a:spcAft>
                <a:spcPts val="0"/>
              </a:spcAft>
              <a:buClrTx/>
              <a:buSzTx/>
              <a:buFont typeface="Arial"/>
              <a:buChar char="•"/>
              <a:tabLst/>
              <a:defRPr/>
            </a:pPr>
            <a:r>
              <a:rPr lang="en-US" sz="1989" dirty="0">
                <a:solidFill>
                  <a:srgbClr val="FFFFFF"/>
                </a:solidFill>
                <a:latin typeface="Founders Grotesk 1"/>
              </a:rPr>
              <a:t>Extra support for green travel</a:t>
            </a:r>
            <a:endParaRPr kumimoji="0" lang="en-US" sz="1989" b="0" i="0" u="none" strike="noStrike" kern="1200" cap="none" spc="0" normalizeH="0" baseline="0" noProof="0" dirty="0">
              <a:ln>
                <a:noFill/>
              </a:ln>
              <a:solidFill>
                <a:srgbClr val="FFFFFF"/>
              </a:solidFill>
              <a:effectLst/>
              <a:uLnTx/>
              <a:uFillTx/>
              <a:latin typeface="Founders Grotesk 1"/>
              <a:ea typeface="+mn-ea"/>
              <a:cs typeface="+mn-cs"/>
            </a:endParaRPr>
          </a:p>
        </p:txBody>
      </p:sp>
      <p:sp>
        <p:nvSpPr>
          <p:cNvPr id="28" name="TextBox 28"/>
          <p:cNvSpPr txBox="1"/>
          <p:nvPr/>
        </p:nvSpPr>
        <p:spPr>
          <a:xfrm>
            <a:off x="4215434" y="1208843"/>
            <a:ext cx="9857132"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3"/>
              </a:lnSpc>
              <a:spcBef>
                <a:spcPts val="0"/>
              </a:spcBef>
              <a:spcAft>
                <a:spcPts val="0"/>
              </a:spcAft>
              <a:buClrTx/>
              <a:buSzTx/>
              <a:buFontTx/>
              <a:buNone/>
              <a:tabLst/>
              <a:defRPr/>
            </a:pPr>
            <a:r>
              <a:rPr lang="en-US" sz="8574" dirty="0">
                <a:solidFill>
                  <a:srgbClr val="FFFFFF"/>
                </a:solidFill>
                <a:latin typeface="Founders Grotesk 2"/>
              </a:rPr>
              <a:t>Rules and guidelines</a:t>
            </a:r>
            <a:endParaRPr kumimoji="0" lang="en-US" sz="8574" b="0" i="0" u="none" strike="noStrike" kern="1200" cap="none" spc="0" normalizeH="0" baseline="0" noProof="0" dirty="0">
              <a:ln>
                <a:noFill/>
              </a:ln>
              <a:solidFill>
                <a:srgbClr val="FFFFFF"/>
              </a:solidFill>
              <a:effectLst/>
              <a:uLnTx/>
              <a:uFillTx/>
              <a:latin typeface="Founders Grotesk 2"/>
              <a:ea typeface="+mn-ea"/>
              <a:cs typeface="+mn-cs"/>
            </a:endParaRPr>
          </a:p>
        </p:txBody>
      </p:sp>
      <p:sp>
        <p:nvSpPr>
          <p:cNvPr id="29" name="TextBox 29"/>
          <p:cNvSpPr txBox="1"/>
          <p:nvPr/>
        </p:nvSpPr>
        <p:spPr>
          <a:xfrm>
            <a:off x="6436809" y="2614555"/>
            <a:ext cx="5414382" cy="584199"/>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Founders Grotesk 1"/>
                <a:ea typeface="+mn-ea"/>
                <a:cs typeface="+mn-cs"/>
              </a:rPr>
              <a:t>Youth participation activities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extBox 2"/>
          <p:cNvSpPr txBox="1"/>
          <p:nvPr/>
        </p:nvSpPr>
        <p:spPr>
          <a:xfrm>
            <a:off x="2934097" y="3692897"/>
            <a:ext cx="12419806" cy="1603003"/>
          </a:xfrm>
          <a:prstGeom prst="rect">
            <a:avLst/>
          </a:prstGeom>
        </p:spPr>
        <p:txBody>
          <a:bodyPr wrap="square" lIns="0" tIns="0" rIns="0" bIns="0" rtlCol="0" anchor="t">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11911" b="0" i="0" u="none" strike="noStrike" kern="1200" cap="none" spc="0" normalizeH="0" baseline="0" noProof="0" dirty="0">
                <a:ln>
                  <a:noFill/>
                </a:ln>
                <a:solidFill>
                  <a:srgbClr val="FFFFFF"/>
                </a:solidFill>
                <a:effectLst/>
                <a:uLnTx/>
                <a:uFillTx/>
                <a:latin typeface="Founders Grotesk 2"/>
                <a:ea typeface="+mn-ea"/>
                <a:cs typeface="+mn-cs"/>
              </a:rPr>
              <a:t>Some time to think</a:t>
            </a:r>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37656A97-BC7B-1944-B8F7-F45564C36D2A}"/>
              </a:ext>
            </a:extLst>
          </p:cNvPr>
          <p:cNvSpPr txBox="1"/>
          <p:nvPr/>
        </p:nvSpPr>
        <p:spPr>
          <a:xfrm>
            <a:off x="4572000" y="5295900"/>
            <a:ext cx="9144000" cy="1432315"/>
          </a:xfrm>
          <a:prstGeom prst="rect">
            <a:avLst/>
          </a:prstGeom>
          <a:noFill/>
        </p:spPr>
        <p:txBody>
          <a:bodyPr wrap="square">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Founders Grotesk 1" panose="020B0604020202020204" charset="0"/>
              </a:rPr>
              <a:t>What inspired you?</a:t>
            </a:r>
          </a:p>
        </p:txBody>
      </p:sp>
    </p:spTree>
    <p:extLst>
      <p:ext uri="{BB962C8B-B14F-4D97-AF65-F5344CB8AC3E}">
        <p14:creationId xmlns:p14="http://schemas.microsoft.com/office/powerpoint/2010/main" val="92406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2" name="Freeform 2"/>
          <p:cNvSpPr/>
          <p:nvPr/>
        </p:nvSpPr>
        <p:spPr>
          <a:xfrm>
            <a:off x="0" y="0"/>
            <a:ext cx="8383945" cy="10287000"/>
          </a:xfrm>
          <a:custGeom>
            <a:avLst/>
            <a:gdLst/>
            <a:ahLst/>
            <a:cxnLst/>
            <a:rect l="l" t="t" r="r" b="b"/>
            <a:pathLst>
              <a:path w="8383945" h="10287000">
                <a:moveTo>
                  <a:pt x="0" y="0"/>
                </a:moveTo>
                <a:lnTo>
                  <a:pt x="8383945" y="0"/>
                </a:lnTo>
                <a:lnTo>
                  <a:pt x="8383945" y="10287000"/>
                </a:lnTo>
                <a:lnTo>
                  <a:pt x="0" y="10287000"/>
                </a:lnTo>
                <a:lnTo>
                  <a:pt x="0" y="0"/>
                </a:lnTo>
                <a:close/>
              </a:path>
            </a:pathLst>
          </a:custGeom>
          <a:blipFill>
            <a:blip r:embed="rId3"/>
            <a:stretch>
              <a:fillRect l="-51840" r="-32208"/>
            </a:stretch>
          </a:blipFill>
        </p:spPr>
        <p:txBody>
          <a:bodyPr/>
          <a:lstStyle/>
          <a:p>
            <a:endParaRPr lang="nb-NO"/>
          </a:p>
        </p:txBody>
      </p:sp>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5" name="TextBox 5"/>
          <p:cNvSpPr txBox="1"/>
          <p:nvPr/>
        </p:nvSpPr>
        <p:spPr>
          <a:xfrm>
            <a:off x="9431057" y="1575973"/>
            <a:ext cx="8010036" cy="1744067"/>
          </a:xfrm>
          <a:prstGeom prst="rect">
            <a:avLst/>
          </a:prstGeom>
        </p:spPr>
        <p:txBody>
          <a:bodyPr lIns="0" tIns="0" rIns="0" bIns="0" rtlCol="0" anchor="t">
            <a:spAutoFit/>
          </a:bodyPr>
          <a:lstStyle/>
          <a:p>
            <a:pPr>
              <a:lnSpc>
                <a:spcPts val="6773"/>
              </a:lnSpc>
            </a:pPr>
            <a:r>
              <a:rPr lang="en-US" sz="7362" dirty="0">
                <a:solidFill>
                  <a:srgbClr val="FFFFFF"/>
                </a:solidFill>
                <a:latin typeface="Founders Grotesk 2"/>
              </a:rPr>
              <a:t>Partnerships for cooperation</a:t>
            </a:r>
          </a:p>
        </p:txBody>
      </p:sp>
      <p:sp>
        <p:nvSpPr>
          <p:cNvPr id="7" name="TextBox 7"/>
          <p:cNvSpPr txBox="1"/>
          <p:nvPr/>
        </p:nvSpPr>
        <p:spPr>
          <a:xfrm>
            <a:off x="9904057" y="4236117"/>
            <a:ext cx="7406481" cy="4461414"/>
          </a:xfrm>
          <a:prstGeom prst="rect">
            <a:avLst/>
          </a:prstGeom>
        </p:spPr>
        <p:txBody>
          <a:bodyPr wrap="square" lIns="0" tIns="0" rIns="0" bIns="0" rtlCol="0" anchor="t">
            <a:spAutoFit/>
          </a:bodyPr>
          <a:lstStyle/>
          <a:p>
            <a:pPr marL="641514" lvl="1" indent="-320757">
              <a:lnSpc>
                <a:spcPts val="3862"/>
              </a:lnSpc>
              <a:buFont typeface="Arial"/>
              <a:buChar char="•"/>
            </a:pPr>
            <a:r>
              <a:rPr lang="en-US" sz="2971" dirty="0">
                <a:solidFill>
                  <a:srgbClr val="FFFFFF"/>
                </a:solidFill>
                <a:latin typeface="Founders Grotesk 1"/>
              </a:rPr>
              <a:t>Create international partnerships and collaborate</a:t>
            </a:r>
          </a:p>
          <a:p>
            <a:pPr marL="641514" lvl="1" indent="-320757">
              <a:lnSpc>
                <a:spcPts val="3862"/>
              </a:lnSpc>
              <a:buFont typeface="Arial"/>
              <a:buChar char="•"/>
            </a:pPr>
            <a:r>
              <a:rPr lang="en-US" sz="2971" dirty="0">
                <a:solidFill>
                  <a:srgbClr val="FFFFFF"/>
                </a:solidFill>
                <a:latin typeface="Founders Grotesk 1"/>
              </a:rPr>
              <a:t>Raise the quality of your work, or increase the capacity of your </a:t>
            </a:r>
            <a:r>
              <a:rPr lang="en-US" sz="2971" dirty="0" err="1">
                <a:solidFill>
                  <a:srgbClr val="FFFFFF"/>
                </a:solidFill>
                <a:latin typeface="Founders Grotesk 1"/>
              </a:rPr>
              <a:t>organisation</a:t>
            </a:r>
            <a:endParaRPr lang="en-US" sz="2971" dirty="0">
              <a:solidFill>
                <a:srgbClr val="FFFFFF"/>
              </a:solidFill>
              <a:latin typeface="Founders Grotesk 1"/>
            </a:endParaRPr>
          </a:p>
          <a:p>
            <a:pPr marL="641514" lvl="1" indent="-320757">
              <a:lnSpc>
                <a:spcPts val="3862"/>
              </a:lnSpc>
              <a:buFont typeface="Arial"/>
              <a:buChar char="•"/>
            </a:pPr>
            <a:r>
              <a:rPr lang="en-US" sz="2971" dirty="0">
                <a:solidFill>
                  <a:srgbClr val="FFFFFF"/>
                </a:solidFill>
                <a:latin typeface="Founders Grotesk 1"/>
              </a:rPr>
              <a:t>Create solutions for needs that you identify in the youth field</a:t>
            </a:r>
          </a:p>
          <a:p>
            <a:pPr marL="641514" lvl="1" indent="-320757">
              <a:lnSpc>
                <a:spcPts val="3862"/>
              </a:lnSpc>
              <a:buFont typeface="Arial"/>
              <a:buChar char="•"/>
            </a:pPr>
            <a:r>
              <a:rPr lang="en-US" sz="2971" dirty="0">
                <a:solidFill>
                  <a:srgbClr val="FFFFFF"/>
                </a:solidFill>
                <a:latin typeface="Founders Grotesk 1"/>
              </a:rPr>
              <a:t>Make a change!</a:t>
            </a:r>
          </a:p>
          <a:p>
            <a:pPr marL="641514" lvl="1" indent="-320757">
              <a:lnSpc>
                <a:spcPts val="3862"/>
              </a:lnSpc>
              <a:buFont typeface="Arial"/>
              <a:buChar char="•"/>
            </a:pPr>
            <a:r>
              <a:rPr lang="en-US" sz="2971" dirty="0">
                <a:solidFill>
                  <a:srgbClr val="FFFFFF"/>
                </a:solidFill>
                <a:latin typeface="Founders Grotesk 1"/>
              </a:rPr>
              <a:t>Choose between “Cooperation partnerships” or “small-scale partnerships”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TextBox 4"/>
          <p:cNvSpPr txBox="1"/>
          <p:nvPr/>
        </p:nvSpPr>
        <p:spPr>
          <a:xfrm>
            <a:off x="1028700" y="2531831"/>
            <a:ext cx="7245431" cy="1025922"/>
          </a:xfrm>
          <a:prstGeom prst="rect">
            <a:avLst/>
          </a:prstGeom>
        </p:spPr>
        <p:txBody>
          <a:bodyPr lIns="0" tIns="0" rIns="0" bIns="0" rtlCol="0" anchor="t">
            <a:spAutoFit/>
          </a:bodyPr>
          <a:lstStyle/>
          <a:p>
            <a:pPr>
              <a:lnSpc>
                <a:spcPts val="8042"/>
              </a:lnSpc>
            </a:pPr>
            <a:r>
              <a:rPr lang="en-US" sz="7180" dirty="0">
                <a:solidFill>
                  <a:srgbClr val="FFFFFF"/>
                </a:solidFill>
                <a:latin typeface="Founders Grotesk 2"/>
              </a:rPr>
              <a:t>Acting for climate</a:t>
            </a:r>
          </a:p>
        </p:txBody>
      </p:sp>
      <p:sp>
        <p:nvSpPr>
          <p:cNvPr id="5" name="TextBox 5"/>
          <p:cNvSpPr txBox="1"/>
          <p:nvPr/>
        </p:nvSpPr>
        <p:spPr>
          <a:xfrm>
            <a:off x="1250279" y="5103061"/>
            <a:ext cx="7023852" cy="2964914"/>
          </a:xfrm>
          <a:prstGeom prst="rect">
            <a:avLst/>
          </a:prstGeom>
        </p:spPr>
        <p:txBody>
          <a:bodyPr lIns="0" tIns="0" rIns="0" bIns="0" rtlCol="0" anchor="t">
            <a:spAutoFit/>
          </a:bodyPr>
          <a:lstStyle/>
          <a:p>
            <a:pPr marL="670855" lvl="1" indent="-335428">
              <a:lnSpc>
                <a:spcPts val="3946"/>
              </a:lnSpc>
              <a:buFont typeface="Arial"/>
              <a:buChar char="•"/>
            </a:pPr>
            <a:r>
              <a:rPr lang="en-US" sz="3107" dirty="0">
                <a:solidFill>
                  <a:srgbClr val="FFFFFF"/>
                </a:solidFill>
                <a:latin typeface="Founders Grotesk 1"/>
              </a:rPr>
              <a:t>Young circus artists</a:t>
            </a:r>
          </a:p>
          <a:p>
            <a:pPr marL="670855" lvl="1" indent="-335428">
              <a:lnSpc>
                <a:spcPts val="3946"/>
              </a:lnSpc>
              <a:buFont typeface="Arial"/>
              <a:buChar char="•"/>
            </a:pPr>
            <a:endParaRPr lang="en-US" sz="3107" dirty="0">
              <a:solidFill>
                <a:srgbClr val="FFFFFF"/>
              </a:solidFill>
              <a:latin typeface="Founders Grotesk 1"/>
            </a:endParaRPr>
          </a:p>
          <a:p>
            <a:pPr marL="670855" lvl="1" indent="-335428">
              <a:lnSpc>
                <a:spcPts val="3946"/>
              </a:lnSpc>
              <a:buFont typeface="Arial"/>
              <a:buChar char="•"/>
            </a:pPr>
            <a:r>
              <a:rPr lang="en-US" sz="3107" dirty="0">
                <a:solidFill>
                  <a:srgbClr val="FFFFFF"/>
                </a:solidFill>
                <a:latin typeface="Founders Grotesk 1"/>
              </a:rPr>
              <a:t>Travelling performances around Europe</a:t>
            </a:r>
          </a:p>
          <a:p>
            <a:pPr marL="670855" lvl="1" indent="-335428">
              <a:lnSpc>
                <a:spcPts val="3946"/>
              </a:lnSpc>
              <a:buFont typeface="Arial"/>
              <a:buChar char="•"/>
            </a:pPr>
            <a:endParaRPr lang="en-US" sz="3107" dirty="0">
              <a:solidFill>
                <a:srgbClr val="FFFFFF"/>
              </a:solidFill>
              <a:latin typeface="Founders Grotesk 1"/>
            </a:endParaRPr>
          </a:p>
          <a:p>
            <a:pPr marL="670855" lvl="1" indent="-335428">
              <a:lnSpc>
                <a:spcPts val="3946"/>
              </a:lnSpc>
              <a:buFont typeface="Arial"/>
              <a:buChar char="•"/>
            </a:pPr>
            <a:r>
              <a:rPr lang="en-US" sz="3107" dirty="0">
                <a:solidFill>
                  <a:srgbClr val="FFFFFF"/>
                </a:solidFill>
                <a:latin typeface="Founders Grotesk 1"/>
              </a:rPr>
              <a:t>Focusing on climate change</a:t>
            </a:r>
          </a:p>
          <a:p>
            <a:pPr>
              <a:lnSpc>
                <a:spcPts val="3946"/>
              </a:lnSpc>
            </a:pPr>
            <a:endParaRPr lang="en-US" sz="3107" dirty="0">
              <a:solidFill>
                <a:srgbClr val="FFFFFF"/>
              </a:solidFill>
              <a:latin typeface="Founders Grotesk 1"/>
            </a:endParaRPr>
          </a:p>
        </p:txBody>
      </p:sp>
      <p:pic>
        <p:nvPicPr>
          <p:cNvPr id="6" name="Bilde 5">
            <a:extLst>
              <a:ext uri="{FF2B5EF4-FFF2-40B4-BE49-F238E27FC236}">
                <a16:creationId xmlns:a16="http://schemas.microsoft.com/office/drawing/2014/main" id="{48653DC9-3E25-FAC6-E11A-7A6F9844C75C}"/>
              </a:ext>
            </a:extLst>
          </p:cNvPr>
          <p:cNvPicPr>
            <a:picLocks noChangeAspect="1"/>
          </p:cNvPicPr>
          <p:nvPr/>
        </p:nvPicPr>
        <p:blipFill rotWithShape="1">
          <a:blip r:embed="rId5"/>
          <a:srcRect l="20860"/>
          <a:stretch/>
        </p:blipFill>
        <p:spPr>
          <a:xfrm>
            <a:off x="10475464" y="1168677"/>
            <a:ext cx="7023852" cy="79496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TextBox 4"/>
          <p:cNvSpPr txBox="1"/>
          <p:nvPr/>
        </p:nvSpPr>
        <p:spPr>
          <a:xfrm>
            <a:off x="1028700" y="2531831"/>
            <a:ext cx="8298180" cy="1025922"/>
          </a:xfrm>
          <a:prstGeom prst="rect">
            <a:avLst/>
          </a:prstGeom>
        </p:spPr>
        <p:txBody>
          <a:bodyPr wrap="square" lIns="0" tIns="0" rIns="0" bIns="0" rtlCol="0" anchor="t">
            <a:spAutoFit/>
          </a:bodyPr>
          <a:lstStyle/>
          <a:p>
            <a:pPr>
              <a:lnSpc>
                <a:spcPts val="8042"/>
              </a:lnSpc>
            </a:pPr>
            <a:r>
              <a:rPr lang="en-US" sz="7180" dirty="0">
                <a:solidFill>
                  <a:srgbClr val="FFFFFF"/>
                </a:solidFill>
                <a:latin typeface="Founders Grotesk 2"/>
              </a:rPr>
              <a:t>Give me </a:t>
            </a:r>
            <a:r>
              <a:rPr lang="en-US" sz="7180" dirty="0" err="1">
                <a:solidFill>
                  <a:srgbClr val="FFFFFF"/>
                </a:solidFill>
                <a:latin typeface="Founders Grotesk 2"/>
              </a:rPr>
              <a:t>SoMe</a:t>
            </a:r>
            <a:r>
              <a:rPr lang="en-US" sz="7180" dirty="0">
                <a:solidFill>
                  <a:srgbClr val="FFFFFF"/>
                </a:solidFill>
                <a:latin typeface="Founders Grotesk 2"/>
              </a:rPr>
              <a:t> Dialog</a:t>
            </a:r>
          </a:p>
        </p:txBody>
      </p:sp>
      <p:sp>
        <p:nvSpPr>
          <p:cNvPr id="5" name="TextBox 5"/>
          <p:cNvSpPr txBox="1"/>
          <p:nvPr/>
        </p:nvSpPr>
        <p:spPr>
          <a:xfrm>
            <a:off x="1395610" y="4339523"/>
            <a:ext cx="7023852" cy="5465599"/>
          </a:xfrm>
          <a:prstGeom prst="rect">
            <a:avLst/>
          </a:prstGeom>
        </p:spPr>
        <p:txBody>
          <a:bodyPr lIns="0" tIns="0" rIns="0" bIns="0" rtlCol="0" anchor="t">
            <a:spAutoFit/>
          </a:bodyPr>
          <a:lstStyle/>
          <a:p>
            <a:pPr marL="670855" lvl="1" indent="-335428">
              <a:lnSpc>
                <a:spcPts val="3946"/>
              </a:lnSpc>
              <a:buFont typeface="Arial"/>
              <a:buChar char="•"/>
            </a:pPr>
            <a:r>
              <a:rPr lang="nb-NO" sz="3107" dirty="0">
                <a:solidFill>
                  <a:srgbClr val="FFFFFF"/>
                </a:solidFill>
                <a:latin typeface="Founders Grotesk 1"/>
              </a:rPr>
              <a:t>Vefsn </a:t>
            </a:r>
            <a:r>
              <a:rPr lang="nb-NO" sz="3107" dirty="0" err="1">
                <a:solidFill>
                  <a:srgbClr val="FFFFFF"/>
                </a:solidFill>
                <a:latin typeface="Founders Grotesk 1"/>
              </a:rPr>
              <a:t>municipality</a:t>
            </a:r>
            <a:r>
              <a:rPr lang="nb-NO" sz="3107" dirty="0">
                <a:solidFill>
                  <a:srgbClr val="FFFFFF"/>
                </a:solidFill>
                <a:latin typeface="Founders Grotesk 1"/>
              </a:rPr>
              <a:t> </a:t>
            </a:r>
            <a:r>
              <a:rPr lang="nb-NO" sz="3107" dirty="0" err="1">
                <a:solidFill>
                  <a:srgbClr val="FFFFFF"/>
                </a:solidFill>
                <a:latin typeface="Founders Grotesk 1"/>
              </a:rPr>
              <a:t>wanted</a:t>
            </a:r>
            <a:r>
              <a:rPr lang="nb-NO" sz="3107" dirty="0">
                <a:solidFill>
                  <a:srgbClr val="FFFFFF"/>
                </a:solidFill>
                <a:latin typeface="Founders Grotesk 1"/>
              </a:rPr>
              <a:t> to make an app for </a:t>
            </a:r>
            <a:r>
              <a:rPr lang="nb-NO" sz="3107" dirty="0" err="1">
                <a:solidFill>
                  <a:srgbClr val="FFFFFF"/>
                </a:solidFill>
                <a:latin typeface="Founders Grotesk 1"/>
              </a:rPr>
              <a:t>young</a:t>
            </a:r>
            <a:r>
              <a:rPr lang="nb-NO" sz="3107" dirty="0">
                <a:solidFill>
                  <a:srgbClr val="FFFFFF"/>
                </a:solidFill>
                <a:latin typeface="Founders Grotesk 1"/>
              </a:rPr>
              <a:t> </a:t>
            </a:r>
            <a:r>
              <a:rPr lang="nb-NO" sz="3107" dirty="0" err="1">
                <a:solidFill>
                  <a:srgbClr val="FFFFFF"/>
                </a:solidFill>
                <a:latin typeface="Founders Grotesk 1"/>
              </a:rPr>
              <a:t>people</a:t>
            </a:r>
            <a:r>
              <a:rPr lang="nb-NO" sz="3107" dirty="0">
                <a:solidFill>
                  <a:srgbClr val="FFFFFF"/>
                </a:solidFill>
                <a:latin typeface="Founders Grotesk 1"/>
              </a:rPr>
              <a:t> </a:t>
            </a:r>
            <a:r>
              <a:rPr lang="nb-NO" sz="3107" dirty="0" err="1">
                <a:solidFill>
                  <a:srgbClr val="FFFFFF"/>
                </a:solidFill>
                <a:latin typeface="Founders Grotesk 1"/>
              </a:rPr>
              <a:t>living</a:t>
            </a:r>
            <a:r>
              <a:rPr lang="nb-NO" sz="3107" dirty="0">
                <a:solidFill>
                  <a:srgbClr val="FFFFFF"/>
                </a:solidFill>
                <a:latin typeface="Founders Grotesk 1"/>
              </a:rPr>
              <a:t> </a:t>
            </a:r>
            <a:r>
              <a:rPr lang="nb-NO" sz="3107" dirty="0" err="1">
                <a:solidFill>
                  <a:srgbClr val="FFFFFF"/>
                </a:solidFill>
                <a:latin typeface="Founders Grotesk 1"/>
              </a:rPr>
              <a:t>there</a:t>
            </a:r>
            <a:r>
              <a:rPr lang="nb-NO" sz="3107" dirty="0">
                <a:solidFill>
                  <a:srgbClr val="FFFFFF"/>
                </a:solidFill>
                <a:latin typeface="Founders Grotesk 1"/>
              </a:rPr>
              <a:t> (</a:t>
            </a:r>
            <a:r>
              <a:rPr lang="nb-NO" sz="3107" dirty="0" err="1">
                <a:solidFill>
                  <a:srgbClr val="FFFFFF"/>
                </a:solidFill>
                <a:latin typeface="Founders Grotesk 1"/>
              </a:rPr>
              <a:t>cultural</a:t>
            </a:r>
            <a:r>
              <a:rPr lang="nb-NO" sz="3107" dirty="0">
                <a:solidFill>
                  <a:srgbClr val="FFFFFF"/>
                </a:solidFill>
                <a:latin typeface="Founders Grotesk 1"/>
              </a:rPr>
              <a:t> </a:t>
            </a:r>
            <a:r>
              <a:rPr lang="nb-NO" sz="3107" dirty="0" err="1">
                <a:solidFill>
                  <a:srgbClr val="FFFFFF"/>
                </a:solidFill>
                <a:latin typeface="Founders Grotesk 1"/>
              </a:rPr>
              <a:t>calendar</a:t>
            </a:r>
            <a:r>
              <a:rPr lang="nb-NO" sz="3107" dirty="0">
                <a:solidFill>
                  <a:srgbClr val="FFFFFF"/>
                </a:solidFill>
                <a:latin typeface="Founders Grotesk 1"/>
              </a:rPr>
              <a:t>, </a:t>
            </a:r>
            <a:r>
              <a:rPr lang="nb-NO" sz="3107" dirty="0" err="1">
                <a:solidFill>
                  <a:srgbClr val="FFFFFF"/>
                </a:solidFill>
                <a:latin typeface="Founders Grotesk 1"/>
              </a:rPr>
              <a:t>health</a:t>
            </a:r>
            <a:r>
              <a:rPr lang="nb-NO" sz="3107" dirty="0">
                <a:solidFill>
                  <a:srgbClr val="FFFFFF"/>
                </a:solidFill>
                <a:latin typeface="Founders Grotesk 1"/>
              </a:rPr>
              <a:t> services, </a:t>
            </a:r>
            <a:r>
              <a:rPr lang="nb-NO" sz="3107" dirty="0" err="1">
                <a:solidFill>
                  <a:srgbClr val="FFFFFF"/>
                </a:solidFill>
                <a:latin typeface="Founders Grotesk 1"/>
              </a:rPr>
              <a:t>public</a:t>
            </a:r>
            <a:r>
              <a:rPr lang="nb-NO" sz="3107" dirty="0">
                <a:solidFill>
                  <a:srgbClr val="FFFFFF"/>
                </a:solidFill>
                <a:latin typeface="Founders Grotesk 1"/>
              </a:rPr>
              <a:t> transport, </a:t>
            </a:r>
            <a:r>
              <a:rPr lang="nb-NO" sz="3107" dirty="0" err="1">
                <a:solidFill>
                  <a:srgbClr val="FFFFFF"/>
                </a:solidFill>
                <a:latin typeface="Founders Grotesk 1"/>
              </a:rPr>
              <a:t>etc</a:t>
            </a:r>
            <a:r>
              <a:rPr lang="nb-NO" sz="3107" dirty="0">
                <a:solidFill>
                  <a:srgbClr val="FFFFFF"/>
                </a:solidFill>
                <a:latin typeface="Founders Grotesk 1"/>
              </a:rPr>
              <a:t>)</a:t>
            </a:r>
          </a:p>
          <a:p>
            <a:pPr marL="670855" lvl="1" indent="-335428">
              <a:lnSpc>
                <a:spcPts val="3946"/>
              </a:lnSpc>
              <a:buFont typeface="Arial"/>
              <a:buChar char="•"/>
            </a:pPr>
            <a:endParaRPr lang="nb-NO" sz="3107" dirty="0">
              <a:solidFill>
                <a:srgbClr val="FFFFFF"/>
              </a:solidFill>
              <a:latin typeface="Founders Grotesk 1"/>
            </a:endParaRPr>
          </a:p>
          <a:p>
            <a:pPr marL="670855" lvl="1" indent="-335428">
              <a:lnSpc>
                <a:spcPts val="3946"/>
              </a:lnSpc>
              <a:buFont typeface="Arial"/>
              <a:buChar char="•"/>
            </a:pPr>
            <a:r>
              <a:rPr lang="nb-NO" sz="3107" dirty="0">
                <a:solidFill>
                  <a:srgbClr val="FFFFFF"/>
                </a:solidFill>
                <a:latin typeface="Founders Grotesk 1"/>
              </a:rPr>
              <a:t>Collaboration </a:t>
            </a:r>
            <a:r>
              <a:rPr lang="nb-NO" sz="3107" dirty="0" err="1">
                <a:solidFill>
                  <a:srgbClr val="FFFFFF"/>
                </a:solidFill>
                <a:latin typeface="Founders Grotesk 1"/>
              </a:rPr>
              <a:t>with</a:t>
            </a:r>
            <a:r>
              <a:rPr lang="nb-NO" sz="3107" dirty="0">
                <a:solidFill>
                  <a:srgbClr val="FFFFFF"/>
                </a:solidFill>
                <a:latin typeface="Founders Grotesk 1"/>
              </a:rPr>
              <a:t> </a:t>
            </a:r>
            <a:r>
              <a:rPr lang="nb-NO" sz="3107" dirty="0" err="1">
                <a:solidFill>
                  <a:srgbClr val="FFFFFF"/>
                </a:solidFill>
                <a:latin typeface="Founders Grotesk 1"/>
              </a:rPr>
              <a:t>other</a:t>
            </a:r>
            <a:r>
              <a:rPr lang="nb-NO" sz="3107" dirty="0">
                <a:solidFill>
                  <a:srgbClr val="FFFFFF"/>
                </a:solidFill>
                <a:latin typeface="Founders Grotesk 1"/>
              </a:rPr>
              <a:t> Norwegian </a:t>
            </a:r>
            <a:r>
              <a:rPr lang="nb-NO" sz="3107" dirty="0" err="1">
                <a:solidFill>
                  <a:srgbClr val="FFFFFF"/>
                </a:solidFill>
                <a:latin typeface="Founders Grotesk 1"/>
              </a:rPr>
              <a:t>municipalities</a:t>
            </a:r>
            <a:r>
              <a:rPr lang="nb-NO" sz="3107" dirty="0">
                <a:solidFill>
                  <a:srgbClr val="FFFFFF"/>
                </a:solidFill>
                <a:latin typeface="Founders Grotesk 1"/>
              </a:rPr>
              <a:t>: Brønnøy, Hemnes and Rana, as </a:t>
            </a:r>
            <a:r>
              <a:rPr lang="nb-NO" sz="3107" dirty="0" err="1">
                <a:solidFill>
                  <a:srgbClr val="FFFFFF"/>
                </a:solidFill>
                <a:latin typeface="Founders Grotesk 1"/>
              </a:rPr>
              <a:t>well</a:t>
            </a:r>
            <a:r>
              <a:rPr lang="nb-NO" sz="3107" dirty="0">
                <a:solidFill>
                  <a:srgbClr val="FFFFFF"/>
                </a:solidFill>
                <a:latin typeface="Founders Grotesk 1"/>
              </a:rPr>
              <a:t> as Storuman in </a:t>
            </a:r>
            <a:r>
              <a:rPr lang="nb-NO" sz="3107" dirty="0" err="1">
                <a:solidFill>
                  <a:srgbClr val="FFFFFF"/>
                </a:solidFill>
                <a:latin typeface="Founders Grotesk 1"/>
              </a:rPr>
              <a:t>Sweden</a:t>
            </a:r>
            <a:r>
              <a:rPr lang="nb-NO" sz="3107" dirty="0">
                <a:solidFill>
                  <a:srgbClr val="FFFFFF"/>
                </a:solidFill>
                <a:latin typeface="Founders Grotesk 1"/>
              </a:rPr>
              <a:t>, </a:t>
            </a:r>
            <a:r>
              <a:rPr lang="nb-NO" sz="3107" dirty="0" err="1">
                <a:solidFill>
                  <a:srgbClr val="FFFFFF"/>
                </a:solidFill>
                <a:latin typeface="Founders Grotesk 1"/>
              </a:rPr>
              <a:t>Gornji</a:t>
            </a:r>
            <a:r>
              <a:rPr lang="nb-NO" sz="3107" dirty="0">
                <a:solidFill>
                  <a:srgbClr val="FFFFFF"/>
                </a:solidFill>
                <a:latin typeface="Founders Grotesk 1"/>
              </a:rPr>
              <a:t> </a:t>
            </a:r>
            <a:r>
              <a:rPr lang="nb-NO" sz="3107" dirty="0" err="1">
                <a:solidFill>
                  <a:srgbClr val="FFFFFF"/>
                </a:solidFill>
                <a:latin typeface="Founders Grotesk 1"/>
              </a:rPr>
              <a:t>Milanovac</a:t>
            </a:r>
            <a:r>
              <a:rPr lang="nb-NO" sz="3107" dirty="0">
                <a:solidFill>
                  <a:srgbClr val="FFFFFF"/>
                </a:solidFill>
                <a:latin typeface="Founders Grotesk 1"/>
              </a:rPr>
              <a:t> in Serbia, </a:t>
            </a:r>
            <a:r>
              <a:rPr lang="nb-NO" sz="3107" dirty="0" err="1">
                <a:solidFill>
                  <a:srgbClr val="FFFFFF"/>
                </a:solidFill>
                <a:latin typeface="Founders Grotesk 1"/>
              </a:rPr>
              <a:t>plus</a:t>
            </a:r>
            <a:r>
              <a:rPr lang="nb-NO" sz="3107" dirty="0">
                <a:solidFill>
                  <a:srgbClr val="FFFFFF"/>
                </a:solidFill>
                <a:latin typeface="Founders Grotesk 1"/>
              </a:rPr>
              <a:t> a </a:t>
            </a:r>
            <a:r>
              <a:rPr lang="nb-NO" sz="3107" dirty="0" err="1">
                <a:solidFill>
                  <a:srgbClr val="FFFFFF"/>
                </a:solidFill>
                <a:latin typeface="Founders Grotesk 1"/>
              </a:rPr>
              <a:t>youth</a:t>
            </a:r>
            <a:r>
              <a:rPr lang="nb-NO" sz="3107" dirty="0">
                <a:solidFill>
                  <a:srgbClr val="FFFFFF"/>
                </a:solidFill>
                <a:latin typeface="Founders Grotesk 1"/>
              </a:rPr>
              <a:t> </a:t>
            </a:r>
            <a:r>
              <a:rPr lang="nb-NO" sz="3107" dirty="0" err="1">
                <a:solidFill>
                  <a:srgbClr val="FFFFFF"/>
                </a:solidFill>
                <a:latin typeface="Founders Grotesk 1"/>
              </a:rPr>
              <a:t>organisation</a:t>
            </a:r>
            <a:r>
              <a:rPr lang="nb-NO" sz="3107" dirty="0">
                <a:solidFill>
                  <a:srgbClr val="FFFFFF"/>
                </a:solidFill>
                <a:latin typeface="Founders Grotesk 1"/>
              </a:rPr>
              <a:t> (</a:t>
            </a:r>
            <a:r>
              <a:rPr lang="nb-NO" sz="3107" i="1" dirty="0">
                <a:solidFill>
                  <a:srgbClr val="FFFFFF"/>
                </a:solidFill>
                <a:latin typeface="Founders Grotesk 1"/>
              </a:rPr>
              <a:t>Med ungdom</a:t>
            </a:r>
            <a:r>
              <a:rPr lang="nb-NO" sz="3107" dirty="0">
                <a:solidFill>
                  <a:srgbClr val="FFFFFF"/>
                </a:solidFill>
                <a:latin typeface="Founders Grotesk 1"/>
              </a:rPr>
              <a:t>)</a:t>
            </a:r>
          </a:p>
          <a:p>
            <a:pPr marL="670855" lvl="1" indent="-335428">
              <a:lnSpc>
                <a:spcPts val="3946"/>
              </a:lnSpc>
              <a:buFont typeface="Arial"/>
              <a:buChar char="•"/>
            </a:pPr>
            <a:endParaRPr lang="en-US" sz="3107" dirty="0">
              <a:solidFill>
                <a:srgbClr val="FFFFFF"/>
              </a:solidFill>
              <a:latin typeface="Founders Grotesk 1"/>
            </a:endParaRPr>
          </a:p>
        </p:txBody>
      </p:sp>
      <p:sp>
        <p:nvSpPr>
          <p:cNvPr id="7" name="Freeform 2">
            <a:extLst>
              <a:ext uri="{FF2B5EF4-FFF2-40B4-BE49-F238E27FC236}">
                <a16:creationId xmlns:a16="http://schemas.microsoft.com/office/drawing/2014/main" id="{8915AB2B-C1DC-7D03-646B-76896621B8B2}"/>
              </a:ext>
            </a:extLst>
          </p:cNvPr>
          <p:cNvSpPr/>
          <p:nvPr/>
        </p:nvSpPr>
        <p:spPr>
          <a:xfrm>
            <a:off x="10235448" y="1180841"/>
            <a:ext cx="7023852" cy="7925317"/>
          </a:xfrm>
          <a:custGeom>
            <a:avLst/>
            <a:gdLst/>
            <a:ahLst/>
            <a:cxnLst/>
            <a:rect l="l" t="t" r="r" b="b"/>
            <a:pathLst>
              <a:path w="6059337" h="6874275">
                <a:moveTo>
                  <a:pt x="0" y="0"/>
                </a:moveTo>
                <a:lnTo>
                  <a:pt x="6059338" y="0"/>
                </a:lnTo>
                <a:lnTo>
                  <a:pt x="6059338" y="6874274"/>
                </a:lnTo>
                <a:lnTo>
                  <a:pt x="0" y="6874274"/>
                </a:lnTo>
                <a:lnTo>
                  <a:pt x="0" y="0"/>
                </a:lnTo>
                <a:close/>
              </a:path>
            </a:pathLst>
          </a:custGeom>
          <a:blipFill>
            <a:blip r:embed="rId5"/>
            <a:stretch>
              <a:fillRect t="-9693"/>
            </a:stretch>
          </a:blipFill>
        </p:spPr>
        <p:txBody>
          <a:bodyPr/>
          <a:lstStyle/>
          <a:p>
            <a:endParaRPr lang="nb-NO"/>
          </a:p>
        </p:txBody>
      </p:sp>
    </p:spTree>
    <p:extLst>
      <p:ext uri="{BB962C8B-B14F-4D97-AF65-F5344CB8AC3E}">
        <p14:creationId xmlns:p14="http://schemas.microsoft.com/office/powerpoint/2010/main" val="21266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2" name="Freeform 2"/>
          <p:cNvSpPr/>
          <p:nvPr/>
        </p:nvSpPr>
        <p:spPr>
          <a:xfrm>
            <a:off x="10010091" y="945105"/>
            <a:ext cx="7382739" cy="8375666"/>
          </a:xfrm>
          <a:custGeom>
            <a:avLst/>
            <a:gdLst/>
            <a:ahLst/>
            <a:cxnLst/>
            <a:rect l="l" t="t" r="r" b="b"/>
            <a:pathLst>
              <a:path w="7382739" h="8375666">
                <a:moveTo>
                  <a:pt x="0" y="0"/>
                </a:moveTo>
                <a:lnTo>
                  <a:pt x="7382739" y="0"/>
                </a:lnTo>
                <a:lnTo>
                  <a:pt x="7382739" y="8375666"/>
                </a:lnTo>
                <a:lnTo>
                  <a:pt x="0" y="8375666"/>
                </a:lnTo>
                <a:lnTo>
                  <a:pt x="0" y="0"/>
                </a:lnTo>
                <a:close/>
              </a:path>
            </a:pathLst>
          </a:custGeom>
          <a:blipFill>
            <a:blip r:embed="rId3"/>
            <a:stretch>
              <a:fillRect l="-33627" r="-36598"/>
            </a:stretch>
          </a:blipFill>
        </p:spPr>
        <p:txBody>
          <a:bodyPr/>
          <a:lstStyle/>
          <a:p>
            <a:endParaRPr lang="nb-NO"/>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TextBox 4"/>
          <p:cNvSpPr txBox="1"/>
          <p:nvPr/>
        </p:nvSpPr>
        <p:spPr>
          <a:xfrm>
            <a:off x="1028700" y="2719737"/>
            <a:ext cx="6954417" cy="1974900"/>
          </a:xfrm>
          <a:prstGeom prst="rect">
            <a:avLst/>
          </a:prstGeom>
        </p:spPr>
        <p:txBody>
          <a:bodyPr lIns="0" tIns="0" rIns="0" bIns="0" rtlCol="0" anchor="t">
            <a:spAutoFit/>
          </a:bodyPr>
          <a:lstStyle/>
          <a:p>
            <a:pPr>
              <a:lnSpc>
                <a:spcPts val="7719"/>
              </a:lnSpc>
            </a:pPr>
            <a:r>
              <a:rPr lang="en-US" sz="6892" dirty="0">
                <a:solidFill>
                  <a:srgbClr val="FFFFFF"/>
                </a:solidFill>
                <a:latin typeface="Founders Grotesk 2"/>
              </a:rPr>
              <a:t>Small-scale partnerships</a:t>
            </a:r>
          </a:p>
        </p:txBody>
      </p:sp>
      <p:sp>
        <p:nvSpPr>
          <p:cNvPr id="5" name="TextBox 5"/>
          <p:cNvSpPr txBox="1"/>
          <p:nvPr/>
        </p:nvSpPr>
        <p:spPr>
          <a:xfrm>
            <a:off x="1241379" y="5184632"/>
            <a:ext cx="6741737" cy="4349524"/>
          </a:xfrm>
          <a:prstGeom prst="rect">
            <a:avLst/>
          </a:prstGeom>
        </p:spPr>
        <p:txBody>
          <a:bodyPr lIns="0" tIns="0" rIns="0" bIns="0" rtlCol="0" anchor="t">
            <a:spAutoFit/>
          </a:bodyPr>
          <a:lstStyle/>
          <a:p>
            <a:pPr marL="643910" lvl="1" indent="-321955">
              <a:lnSpc>
                <a:spcPts val="3787"/>
              </a:lnSpc>
              <a:buFont typeface="Arial"/>
              <a:buChar char="•"/>
            </a:pPr>
            <a:r>
              <a:rPr lang="en-US" sz="2982" dirty="0">
                <a:solidFill>
                  <a:srgbClr val="FFFFFF"/>
                </a:solidFill>
                <a:latin typeface="Founders Grotesk 1"/>
              </a:rPr>
              <a:t>Take your first step into international collaboration!</a:t>
            </a:r>
          </a:p>
          <a:p>
            <a:pPr>
              <a:lnSpc>
                <a:spcPts val="3787"/>
              </a:lnSpc>
            </a:pPr>
            <a:endParaRPr lang="en-US" sz="2982" dirty="0">
              <a:solidFill>
                <a:srgbClr val="FFFFFF"/>
              </a:solidFill>
              <a:latin typeface="Founders Grotesk 1"/>
            </a:endParaRPr>
          </a:p>
          <a:p>
            <a:pPr marL="643910" lvl="1" indent="-321955">
              <a:lnSpc>
                <a:spcPts val="3787"/>
              </a:lnSpc>
              <a:buFont typeface="Arial"/>
              <a:buChar char="•"/>
            </a:pPr>
            <a:r>
              <a:rPr lang="en-US" sz="2982" dirty="0">
                <a:solidFill>
                  <a:srgbClr val="FFFFFF"/>
                </a:solidFill>
                <a:latin typeface="Founders Grotesk 1"/>
              </a:rPr>
              <a:t>See how your </a:t>
            </a:r>
            <a:r>
              <a:rPr lang="en-US" sz="2982" dirty="0" err="1">
                <a:solidFill>
                  <a:srgbClr val="FFFFFF"/>
                </a:solidFill>
                <a:latin typeface="Founders Grotesk 1"/>
              </a:rPr>
              <a:t>organisation</a:t>
            </a:r>
            <a:r>
              <a:rPr lang="en-US" sz="2982" dirty="0">
                <a:solidFill>
                  <a:srgbClr val="FFFFFF"/>
                </a:solidFill>
                <a:latin typeface="Founders Grotesk 1"/>
              </a:rPr>
              <a:t> can grow through working with others</a:t>
            </a:r>
          </a:p>
          <a:p>
            <a:pPr>
              <a:lnSpc>
                <a:spcPts val="3787"/>
              </a:lnSpc>
            </a:pPr>
            <a:endParaRPr lang="en-US" sz="2982" dirty="0">
              <a:solidFill>
                <a:srgbClr val="FFFFFF"/>
              </a:solidFill>
              <a:latin typeface="Founders Grotesk 1"/>
            </a:endParaRPr>
          </a:p>
          <a:p>
            <a:pPr marL="643910" lvl="1" indent="-321955">
              <a:lnSpc>
                <a:spcPts val="3787"/>
              </a:lnSpc>
              <a:buFont typeface="Arial"/>
              <a:buChar char="•"/>
            </a:pPr>
            <a:r>
              <a:rPr lang="en-US" sz="2982" dirty="0">
                <a:solidFill>
                  <a:srgbClr val="FFFFFF"/>
                </a:solidFill>
                <a:latin typeface="Founders Grotesk 1"/>
              </a:rPr>
              <a:t>Try to be inclusive! How can this project reach young people that are usually excluded?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4" name="TextBox 4"/>
          <p:cNvSpPr txBox="1"/>
          <p:nvPr/>
        </p:nvSpPr>
        <p:spPr>
          <a:xfrm>
            <a:off x="1028700" y="2719737"/>
            <a:ext cx="7277100" cy="1974900"/>
          </a:xfrm>
          <a:prstGeom prst="rect">
            <a:avLst/>
          </a:prstGeom>
        </p:spPr>
        <p:txBody>
          <a:bodyPr wrap="square" lIns="0" tIns="0" rIns="0" bIns="0" rtlCol="0" anchor="t">
            <a:spAutoFit/>
          </a:bodyPr>
          <a:lstStyle/>
          <a:p>
            <a:pPr>
              <a:lnSpc>
                <a:spcPts val="7719"/>
              </a:lnSpc>
            </a:pPr>
            <a:r>
              <a:rPr lang="en-US" sz="6892" dirty="0">
                <a:solidFill>
                  <a:srgbClr val="FFFFFF"/>
                </a:solidFill>
                <a:latin typeface="Founders Grotesk 2"/>
              </a:rPr>
              <a:t>Community garden project</a:t>
            </a:r>
          </a:p>
        </p:txBody>
      </p:sp>
      <p:sp>
        <p:nvSpPr>
          <p:cNvPr id="5" name="TextBox 5"/>
          <p:cNvSpPr txBox="1"/>
          <p:nvPr/>
        </p:nvSpPr>
        <p:spPr>
          <a:xfrm>
            <a:off x="1241380" y="5143500"/>
            <a:ext cx="7064420" cy="4332853"/>
          </a:xfrm>
          <a:prstGeom prst="rect">
            <a:avLst/>
          </a:prstGeom>
        </p:spPr>
        <p:txBody>
          <a:bodyPr wrap="square" lIns="0" tIns="0" rIns="0" bIns="0" rtlCol="0" anchor="t">
            <a:spAutoFit/>
          </a:bodyPr>
          <a:lstStyle/>
          <a:p>
            <a:pPr marL="643910" lvl="1" indent="-321955">
              <a:lnSpc>
                <a:spcPts val="3787"/>
              </a:lnSpc>
              <a:buFont typeface="Arial"/>
              <a:buChar char="•"/>
            </a:pPr>
            <a:r>
              <a:rPr lang="en-US" sz="2982" dirty="0" err="1">
                <a:solidFill>
                  <a:srgbClr val="FFFFFF"/>
                </a:solidFill>
                <a:latin typeface="Founders Grotesk 1"/>
              </a:rPr>
              <a:t>Volda</a:t>
            </a:r>
            <a:r>
              <a:rPr lang="en-US" sz="2982" dirty="0">
                <a:solidFill>
                  <a:srgbClr val="FFFFFF"/>
                </a:solidFill>
                <a:latin typeface="Founders Grotesk 1"/>
              </a:rPr>
              <a:t> </a:t>
            </a:r>
            <a:r>
              <a:rPr lang="en-US" sz="2982" dirty="0" err="1">
                <a:solidFill>
                  <a:srgbClr val="FFFFFF"/>
                </a:solidFill>
                <a:latin typeface="Founders Grotesk 1"/>
              </a:rPr>
              <a:t>Kyrkjelege</a:t>
            </a:r>
            <a:r>
              <a:rPr lang="en-US" sz="2982" dirty="0">
                <a:solidFill>
                  <a:srgbClr val="FFFFFF"/>
                </a:solidFill>
                <a:latin typeface="Founders Grotesk 1"/>
              </a:rPr>
              <a:t> </a:t>
            </a:r>
            <a:r>
              <a:rPr lang="en-US" sz="2982" dirty="0" err="1">
                <a:solidFill>
                  <a:srgbClr val="FFFFFF"/>
                </a:solidFill>
                <a:latin typeface="Founders Grotesk 1"/>
              </a:rPr>
              <a:t>fellesråd</a:t>
            </a:r>
            <a:r>
              <a:rPr lang="en-US" sz="2982" dirty="0">
                <a:solidFill>
                  <a:srgbClr val="FFFFFF"/>
                </a:solidFill>
                <a:latin typeface="Founders Grotesk 1"/>
              </a:rPr>
              <a:t> (Church </a:t>
            </a:r>
            <a:r>
              <a:rPr lang="en-US" sz="2982" dirty="0" err="1">
                <a:solidFill>
                  <a:srgbClr val="FFFFFF"/>
                </a:solidFill>
                <a:latin typeface="Founders Grotesk 1"/>
              </a:rPr>
              <a:t>organisation</a:t>
            </a:r>
            <a:r>
              <a:rPr lang="en-US" sz="2982" dirty="0">
                <a:solidFill>
                  <a:srgbClr val="FFFFFF"/>
                </a:solidFill>
                <a:latin typeface="Founders Grotesk 1"/>
              </a:rPr>
              <a:t> in a Norwegian municipality)</a:t>
            </a:r>
          </a:p>
          <a:p>
            <a:pPr marL="643910" lvl="1" indent="-321955">
              <a:lnSpc>
                <a:spcPts val="3787"/>
              </a:lnSpc>
              <a:buFont typeface="Arial"/>
              <a:buChar char="•"/>
            </a:pPr>
            <a:r>
              <a:rPr lang="en-US" sz="2982" dirty="0">
                <a:solidFill>
                  <a:srgbClr val="FFFFFF"/>
                </a:solidFill>
                <a:latin typeface="Founders Grotesk 1"/>
              </a:rPr>
              <a:t>With </a:t>
            </a:r>
            <a:r>
              <a:rPr lang="en-US" sz="2982" dirty="0" err="1">
                <a:solidFill>
                  <a:srgbClr val="FFFFFF"/>
                </a:solidFill>
                <a:latin typeface="Founders Grotesk 1"/>
              </a:rPr>
              <a:t>organisations</a:t>
            </a:r>
            <a:r>
              <a:rPr lang="en-US" sz="2982" dirty="0">
                <a:solidFill>
                  <a:srgbClr val="FFFFFF"/>
                </a:solidFill>
                <a:latin typeface="Founders Grotesk 1"/>
              </a:rPr>
              <a:t> in Hungary, Romania and Italy</a:t>
            </a:r>
          </a:p>
          <a:p>
            <a:pPr marL="643910" lvl="1" indent="-321955">
              <a:lnSpc>
                <a:spcPts val="3787"/>
              </a:lnSpc>
              <a:buFont typeface="Arial"/>
              <a:buChar char="•"/>
            </a:pPr>
            <a:r>
              <a:rPr lang="en-US" sz="2982" dirty="0">
                <a:solidFill>
                  <a:srgbClr val="FFFFFF"/>
                </a:solidFill>
                <a:latin typeface="Founders Grotesk 1"/>
              </a:rPr>
              <a:t>Young people with minority backgrounds made their own community garden</a:t>
            </a:r>
          </a:p>
          <a:p>
            <a:pPr marL="1101110" lvl="2" indent="-321955">
              <a:lnSpc>
                <a:spcPts val="3787"/>
              </a:lnSpc>
              <a:buFont typeface="Arial"/>
              <a:buChar char="•"/>
            </a:pPr>
            <a:r>
              <a:rPr lang="en-US" sz="2400" dirty="0">
                <a:solidFill>
                  <a:srgbClr val="FFFFFF"/>
                </a:solidFill>
                <a:latin typeface="Founders Grotesk 1"/>
              </a:rPr>
              <a:t>Better integration in the local community</a:t>
            </a:r>
          </a:p>
          <a:p>
            <a:pPr marL="643910" lvl="1" indent="-321955">
              <a:lnSpc>
                <a:spcPts val="3787"/>
              </a:lnSpc>
              <a:buFont typeface="Arial"/>
              <a:buChar char="•"/>
            </a:pPr>
            <a:r>
              <a:rPr lang="en-US" sz="2982" dirty="0">
                <a:solidFill>
                  <a:srgbClr val="FFFFFF"/>
                </a:solidFill>
                <a:latin typeface="Founders Grotesk 1"/>
              </a:rPr>
              <a:t>74 840 euro*</a:t>
            </a:r>
          </a:p>
          <a:p>
            <a:pPr marL="1101110" lvl="2" indent="-321955">
              <a:lnSpc>
                <a:spcPts val="3787"/>
              </a:lnSpc>
              <a:buFont typeface="Arial"/>
              <a:buChar char="•"/>
            </a:pPr>
            <a:r>
              <a:rPr lang="en-US" sz="2400" dirty="0">
                <a:solidFill>
                  <a:srgbClr val="FFFFFF"/>
                </a:solidFill>
                <a:latin typeface="Founders Grotesk 1"/>
              </a:rPr>
              <a:t>*Now the maximum is 60.000 euro</a:t>
            </a:r>
          </a:p>
        </p:txBody>
      </p:sp>
      <p:pic>
        <p:nvPicPr>
          <p:cNvPr id="7" name="Bilde 6" descr="Et bilde som inneholder person, utendørs, klær, himmel&#10;&#10;Automatisk generert beskrivelse">
            <a:extLst>
              <a:ext uri="{FF2B5EF4-FFF2-40B4-BE49-F238E27FC236}">
                <a16:creationId xmlns:a16="http://schemas.microsoft.com/office/drawing/2014/main" id="{CF3C07D8-7477-C0F6-7068-C9F699939E7F}"/>
              </a:ext>
            </a:extLst>
          </p:cNvPr>
          <p:cNvPicPr>
            <a:picLocks noChangeAspect="1"/>
          </p:cNvPicPr>
          <p:nvPr/>
        </p:nvPicPr>
        <p:blipFill rotWithShape="1">
          <a:blip r:embed="rId5">
            <a:extLst>
              <a:ext uri="{28A0092B-C50C-407E-A947-70E740481C1C}">
                <a14:useLocalDpi xmlns:a14="http://schemas.microsoft.com/office/drawing/2010/main" val="0"/>
              </a:ext>
            </a:extLst>
          </a:blip>
          <a:srcRect b="1824"/>
          <a:stretch/>
        </p:blipFill>
        <p:spPr>
          <a:xfrm>
            <a:off x="9379528" y="2472607"/>
            <a:ext cx="8586920" cy="5244375"/>
          </a:xfrm>
          <a:prstGeom prst="rect">
            <a:avLst/>
          </a:prstGeom>
        </p:spPr>
      </p:pic>
    </p:spTree>
    <p:extLst>
      <p:ext uri="{BB962C8B-B14F-4D97-AF65-F5344CB8AC3E}">
        <p14:creationId xmlns:p14="http://schemas.microsoft.com/office/powerpoint/2010/main" val="161158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665"/>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360214" y="1094416"/>
            <a:ext cx="9567572"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3"/>
              </a:lnSpc>
              <a:spcBef>
                <a:spcPts val="0"/>
              </a:spcBef>
              <a:spcAft>
                <a:spcPts val="0"/>
              </a:spcAft>
              <a:buClrTx/>
              <a:buSzTx/>
              <a:buFontTx/>
              <a:buNone/>
              <a:tabLst/>
              <a:defRPr/>
            </a:pPr>
            <a:r>
              <a:rPr kumimoji="0" lang="en-US" sz="8574" b="0" i="0" u="none" strike="noStrike" kern="1200" cap="none" spc="0" normalizeH="0" baseline="0" noProof="0" dirty="0">
                <a:ln>
                  <a:noFill/>
                </a:ln>
                <a:solidFill>
                  <a:srgbClr val="FFFFFF"/>
                </a:solidFill>
                <a:effectLst/>
                <a:uLnTx/>
                <a:uFillTx/>
                <a:latin typeface="Founders Grotesk 2"/>
                <a:ea typeface="+mn-ea"/>
                <a:cs typeface="+mn-cs"/>
              </a:rPr>
              <a:t>Rules and guidelines</a:t>
            </a:r>
          </a:p>
        </p:txBody>
      </p:sp>
      <p:grpSp>
        <p:nvGrpSpPr>
          <p:cNvPr id="4" name="Group 4"/>
          <p:cNvGrpSpPr/>
          <p:nvPr/>
        </p:nvGrpSpPr>
        <p:grpSpPr>
          <a:xfrm>
            <a:off x="1519208" y="3770322"/>
            <a:ext cx="15178167" cy="5443011"/>
            <a:chOff x="0" y="0"/>
            <a:chExt cx="20237556" cy="7257348"/>
          </a:xfrm>
        </p:grpSpPr>
        <p:grpSp>
          <p:nvGrpSpPr>
            <p:cNvPr id="5" name="Group 5"/>
            <p:cNvGrpSpPr/>
            <p:nvPr/>
          </p:nvGrpSpPr>
          <p:grpSpPr>
            <a:xfrm>
              <a:off x="0" y="59956"/>
              <a:ext cx="5754568" cy="7197392"/>
              <a:chOff x="0" y="0"/>
              <a:chExt cx="1136705" cy="1421707"/>
            </a:xfrm>
          </p:grpSpPr>
          <p:sp>
            <p:nvSpPr>
              <p:cNvPr id="6" name="Freeform 6"/>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120" y="119913"/>
              <a:ext cx="5627949" cy="7077479"/>
              <a:chOff x="0" y="0"/>
              <a:chExt cx="1111694" cy="1398020"/>
            </a:xfrm>
          </p:grpSpPr>
          <p:sp>
            <p:nvSpPr>
              <p:cNvPr id="9" name="Freeform 9"/>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46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7179020" y="0"/>
              <a:ext cx="5754568" cy="7197392"/>
              <a:chOff x="0" y="0"/>
              <a:chExt cx="1136705" cy="1421707"/>
            </a:xfrm>
          </p:grpSpPr>
          <p:sp>
            <p:nvSpPr>
              <p:cNvPr id="12" name="Freeform 12"/>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7246140" y="59956"/>
              <a:ext cx="5627949" cy="7077479"/>
              <a:chOff x="0" y="0"/>
              <a:chExt cx="1111694" cy="1398020"/>
            </a:xfrm>
          </p:grpSpPr>
          <p:sp>
            <p:nvSpPr>
              <p:cNvPr id="15" name="Freeform 15"/>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46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4482988" y="0"/>
              <a:ext cx="5754568" cy="7197392"/>
              <a:chOff x="0" y="0"/>
              <a:chExt cx="1136705" cy="1421707"/>
            </a:xfrm>
          </p:grpSpPr>
          <p:sp>
            <p:nvSpPr>
              <p:cNvPr id="18" name="Freeform 18"/>
              <p:cNvSpPr/>
              <p:nvPr/>
            </p:nvSpPr>
            <p:spPr>
              <a:xfrm>
                <a:off x="0" y="0"/>
                <a:ext cx="1136705" cy="1421707"/>
              </a:xfrm>
              <a:custGeom>
                <a:avLst/>
                <a:gdLst/>
                <a:ahLst/>
                <a:cxnLst/>
                <a:rect l="l" t="t" r="r" b="b"/>
                <a:pathLst>
                  <a:path w="1136705" h="1421707">
                    <a:moveTo>
                      <a:pt x="0" y="0"/>
                    </a:moveTo>
                    <a:lnTo>
                      <a:pt x="1136705" y="0"/>
                    </a:lnTo>
                    <a:lnTo>
                      <a:pt x="1136705" y="1421707"/>
                    </a:lnTo>
                    <a:lnTo>
                      <a:pt x="0" y="142170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47625"/>
                <a:ext cx="1136705" cy="1469332"/>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4550108" y="59956"/>
              <a:ext cx="5627949" cy="7077479"/>
              <a:chOff x="0" y="0"/>
              <a:chExt cx="1111694" cy="1398020"/>
            </a:xfrm>
          </p:grpSpPr>
          <p:sp>
            <p:nvSpPr>
              <p:cNvPr id="21" name="Freeform 21"/>
              <p:cNvSpPr/>
              <p:nvPr/>
            </p:nvSpPr>
            <p:spPr>
              <a:xfrm>
                <a:off x="0" y="0"/>
                <a:ext cx="1111694" cy="1398020"/>
              </a:xfrm>
              <a:custGeom>
                <a:avLst/>
                <a:gdLst/>
                <a:ahLst/>
                <a:cxnLst/>
                <a:rect l="l" t="t" r="r" b="b"/>
                <a:pathLst>
                  <a:path w="1111694" h="1398020">
                    <a:moveTo>
                      <a:pt x="0" y="0"/>
                    </a:moveTo>
                    <a:lnTo>
                      <a:pt x="1111694" y="0"/>
                    </a:lnTo>
                    <a:lnTo>
                      <a:pt x="1111694" y="1398020"/>
                    </a:lnTo>
                    <a:lnTo>
                      <a:pt x="0" y="1398020"/>
                    </a:lnTo>
                    <a:close/>
                  </a:path>
                </a:pathLst>
              </a:custGeom>
              <a:solidFill>
                <a:srgbClr val="0046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47625"/>
                <a:ext cx="1111694" cy="1445645"/>
              </a:xfrm>
              <a:prstGeom prst="rect">
                <a:avLst/>
              </a:prstGeom>
            </p:spPr>
            <p:txBody>
              <a:bodyPr lIns="50800" tIns="50800" rIns="50800" bIns="50800" rtlCol="0" anchor="ctr"/>
              <a:lstStyle/>
              <a:p>
                <a:pPr marL="0" marR="0" lvl="0" indent="0" algn="ctr"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p:cNvSpPr txBox="1"/>
          <p:nvPr/>
        </p:nvSpPr>
        <p:spPr>
          <a:xfrm>
            <a:off x="2093107" y="4509128"/>
            <a:ext cx="3173843" cy="448841"/>
          </a:xfrm>
          <a:prstGeom prst="rect">
            <a:avLst/>
          </a:prstGeom>
        </p:spPr>
        <p:txBody>
          <a:bodyPr lIns="0" tIns="0" rIns="0" bIns="0" rtlCol="0" anchor="t">
            <a:spAutoFit/>
          </a:bodyPr>
          <a:lstStyle/>
          <a:p>
            <a:pPr marL="0" marR="0" lvl="0" indent="0" algn="l"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Support criteria</a:t>
            </a:r>
          </a:p>
        </p:txBody>
      </p:sp>
      <p:sp>
        <p:nvSpPr>
          <p:cNvPr id="24" name="TextBox 24"/>
          <p:cNvSpPr txBox="1"/>
          <p:nvPr/>
        </p:nvSpPr>
        <p:spPr>
          <a:xfrm>
            <a:off x="7474515" y="4509128"/>
            <a:ext cx="3173843" cy="460584"/>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Who can apply?</a:t>
            </a:r>
          </a:p>
        </p:txBody>
      </p:sp>
      <p:sp>
        <p:nvSpPr>
          <p:cNvPr id="25" name="TextBox 25"/>
          <p:cNvSpPr txBox="1"/>
          <p:nvPr/>
        </p:nvSpPr>
        <p:spPr>
          <a:xfrm>
            <a:off x="12960746" y="4290053"/>
            <a:ext cx="3299103" cy="897682"/>
          </a:xfrm>
          <a:prstGeom prst="rect">
            <a:avLst/>
          </a:prstGeom>
        </p:spPr>
        <p:txBody>
          <a:bodyPr lIns="0" tIns="0" rIns="0" bIns="0" rtlCol="0" anchor="t">
            <a:spAutoFit/>
          </a:bodyPr>
          <a:lstStyle/>
          <a:p>
            <a:pPr marL="0" marR="0" lvl="0" indent="0" algn="ctr" defTabSz="914400" rtl="0" eaLnBrk="1" fontAlgn="auto" latinLnBrk="0" hangingPunct="1">
              <a:lnSpc>
                <a:spcPts val="3522"/>
              </a:lnSpc>
              <a:spcBef>
                <a:spcPts val="0"/>
              </a:spcBef>
              <a:spcAft>
                <a:spcPts val="0"/>
              </a:spcAft>
              <a:buClrTx/>
              <a:buSzTx/>
              <a:buFontTx/>
              <a:buNone/>
              <a:tabLst/>
              <a:defRPr/>
            </a:pPr>
            <a:r>
              <a:rPr kumimoji="0" lang="en-US" sz="3145" b="0" i="0" u="none" strike="noStrike" kern="1200" cap="none" spc="0" normalizeH="0" baseline="0" noProof="0" dirty="0">
                <a:ln>
                  <a:noFill/>
                </a:ln>
                <a:solidFill>
                  <a:srgbClr val="FFFFFF"/>
                </a:solidFill>
                <a:effectLst/>
                <a:uLnTx/>
                <a:uFillTx/>
                <a:latin typeface="Founders Grotesk 2"/>
                <a:ea typeface="+mn-ea"/>
                <a:cs typeface="+mn-cs"/>
              </a:rPr>
              <a:t>Apply for a lump sum</a:t>
            </a:r>
          </a:p>
        </p:txBody>
      </p:sp>
      <p:sp>
        <p:nvSpPr>
          <p:cNvPr id="26" name="TextBox 26"/>
          <p:cNvSpPr txBox="1"/>
          <p:nvPr/>
        </p:nvSpPr>
        <p:spPr>
          <a:xfrm>
            <a:off x="2205191" y="5647075"/>
            <a:ext cx="2899344" cy="2536272"/>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You have to be at least 2 partners from different countries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Project period 6 - 24 months </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All partner </a:t>
            </a: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organisations</a:t>
            </a: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 should have designated tasks in the project</a:t>
            </a:r>
          </a:p>
        </p:txBody>
      </p:sp>
      <p:sp>
        <p:nvSpPr>
          <p:cNvPr id="27" name="TextBox 27"/>
          <p:cNvSpPr txBox="1"/>
          <p:nvPr/>
        </p:nvSpPr>
        <p:spPr>
          <a:xfrm>
            <a:off x="7476260" y="5647075"/>
            <a:ext cx="3172097" cy="1895071"/>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Small / local </a:t>
            </a: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organisations</a:t>
            </a: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 newcomers to Erasmus+, </a:t>
            </a:r>
            <a:r>
              <a:rPr kumimoji="0" lang="en-US" sz="1800" b="0" i="0" u="none" strike="noStrike" kern="1200" cap="none" spc="0" normalizeH="0" baseline="0" noProof="0" dirty="0" err="1">
                <a:ln>
                  <a:noFill/>
                </a:ln>
                <a:solidFill>
                  <a:srgbClr val="FFFFFF"/>
                </a:solidFill>
                <a:effectLst/>
                <a:uLnTx/>
                <a:uFillTx/>
                <a:latin typeface="Founders Grotesk 1"/>
                <a:ea typeface="+mn-ea"/>
                <a:cs typeface="+mn-cs"/>
              </a:rPr>
              <a:t>organisations</a:t>
            </a: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 that are new to international collaboration</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FFFFFF"/>
                </a:solidFill>
                <a:effectLst/>
                <a:uLnTx/>
                <a:uFillTx/>
                <a:latin typeface="Founders Grotesk 1"/>
                <a:ea typeface="+mn-ea"/>
                <a:cs typeface="+mn-cs"/>
              </a:rPr>
              <a:t>Public or private sector</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lang="en-US" dirty="0">
                <a:solidFill>
                  <a:srgbClr val="FFFFFF"/>
                </a:solidFill>
                <a:latin typeface="Founders Grotesk 1"/>
              </a:rPr>
              <a:t>Active in the youth field</a:t>
            </a:r>
            <a:endParaRPr kumimoji="0" lang="en-US" sz="1800" b="0" i="0" u="none" strike="noStrike" kern="1200" cap="none" spc="0" normalizeH="0" baseline="0" noProof="0" dirty="0">
              <a:ln>
                <a:noFill/>
              </a:ln>
              <a:solidFill>
                <a:srgbClr val="FFFFFF"/>
              </a:solidFill>
              <a:effectLst/>
              <a:uLnTx/>
              <a:uFillTx/>
              <a:latin typeface="Founders Grotesk 1"/>
              <a:ea typeface="+mn-ea"/>
              <a:cs typeface="+mn-cs"/>
            </a:endParaRPr>
          </a:p>
        </p:txBody>
      </p:sp>
      <p:sp>
        <p:nvSpPr>
          <p:cNvPr id="28" name="TextBox 28"/>
          <p:cNvSpPr txBox="1"/>
          <p:nvPr/>
        </p:nvSpPr>
        <p:spPr>
          <a:xfrm>
            <a:off x="13131496" y="5647075"/>
            <a:ext cx="2957602" cy="630555"/>
          </a:xfrm>
          <a:prstGeom prst="rect">
            <a:avLst/>
          </a:prstGeom>
        </p:spPr>
        <p:txBody>
          <a:bodyPr lIns="0" tIns="0" rIns="0" bIns="0" rtlCol="0" anchor="t">
            <a:spAutoFit/>
          </a:bodyPr>
          <a:lstStyle/>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FFFFFF"/>
                </a:solidFill>
                <a:effectLst/>
                <a:uLnTx/>
                <a:uFillTx/>
                <a:latin typeface="Founders Grotesk 1"/>
                <a:ea typeface="+mn-ea"/>
                <a:cs typeface="+mn-cs"/>
              </a:rPr>
              <a:t>30 000 euro</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FFFFFF"/>
                </a:solidFill>
                <a:effectLst/>
                <a:uLnTx/>
                <a:uFillTx/>
                <a:latin typeface="Founders Grotesk 1"/>
                <a:ea typeface="+mn-ea"/>
                <a:cs typeface="+mn-cs"/>
              </a:rPr>
              <a:t>60 000 euro</a:t>
            </a:r>
          </a:p>
        </p:txBody>
      </p:sp>
      <p:sp>
        <p:nvSpPr>
          <p:cNvPr id="29" name="TextBox 29"/>
          <p:cNvSpPr txBox="1"/>
          <p:nvPr/>
        </p:nvSpPr>
        <p:spPr>
          <a:xfrm>
            <a:off x="6680820" y="2441328"/>
            <a:ext cx="4926360" cy="584199"/>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Founders Grotesk 1"/>
                <a:ea typeface="+mn-ea"/>
                <a:cs typeface="+mn-cs"/>
              </a:rPr>
              <a:t>Small-scale partnerships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extBox 2"/>
          <p:cNvSpPr txBox="1"/>
          <p:nvPr/>
        </p:nvSpPr>
        <p:spPr>
          <a:xfrm>
            <a:off x="2934097" y="3692897"/>
            <a:ext cx="12419806" cy="1603003"/>
          </a:xfrm>
          <a:prstGeom prst="rect">
            <a:avLst/>
          </a:prstGeom>
        </p:spPr>
        <p:txBody>
          <a:bodyPr wrap="square" lIns="0" tIns="0" rIns="0" bIns="0" rtlCol="0" anchor="t">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11911" b="0" i="0" u="none" strike="noStrike" kern="1200" cap="none" spc="0" normalizeH="0" baseline="0" noProof="0" dirty="0">
                <a:ln>
                  <a:noFill/>
                </a:ln>
                <a:solidFill>
                  <a:srgbClr val="FFFFFF"/>
                </a:solidFill>
                <a:effectLst/>
                <a:uLnTx/>
                <a:uFillTx/>
                <a:latin typeface="Founders Grotesk 2"/>
                <a:ea typeface="+mn-ea"/>
                <a:cs typeface="+mn-cs"/>
              </a:rPr>
              <a:t>Some time to think</a:t>
            </a:r>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kstSylinder 4">
            <a:extLst>
              <a:ext uri="{FF2B5EF4-FFF2-40B4-BE49-F238E27FC236}">
                <a16:creationId xmlns:a16="http://schemas.microsoft.com/office/drawing/2014/main" id="{37656A97-BC7B-1944-B8F7-F45564C36D2A}"/>
              </a:ext>
            </a:extLst>
          </p:cNvPr>
          <p:cNvSpPr txBox="1"/>
          <p:nvPr/>
        </p:nvSpPr>
        <p:spPr>
          <a:xfrm>
            <a:off x="4572000" y="5295900"/>
            <a:ext cx="9144000" cy="1432315"/>
          </a:xfrm>
          <a:prstGeom prst="rect">
            <a:avLst/>
          </a:prstGeom>
          <a:noFill/>
        </p:spPr>
        <p:txBody>
          <a:bodyPr wrap="square">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Founders Grotesk 1" panose="020B0604020202020204" charset="0"/>
              </a:rPr>
              <a:t>What inspired you?</a:t>
            </a:r>
          </a:p>
        </p:txBody>
      </p:sp>
    </p:spTree>
    <p:extLst>
      <p:ext uri="{BB962C8B-B14F-4D97-AF65-F5344CB8AC3E}">
        <p14:creationId xmlns:p14="http://schemas.microsoft.com/office/powerpoint/2010/main" val="322354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extBox 2"/>
          <p:cNvSpPr txBox="1"/>
          <p:nvPr/>
        </p:nvSpPr>
        <p:spPr>
          <a:xfrm>
            <a:off x="3811588" y="3540497"/>
            <a:ext cx="10664824" cy="3206006"/>
          </a:xfrm>
          <a:prstGeom prst="rect">
            <a:avLst/>
          </a:prstGeom>
        </p:spPr>
        <p:txBody>
          <a:bodyPr lIns="0" tIns="0" rIns="0" bIns="0" rtlCol="0" anchor="t">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11911" b="0" i="0" u="none" strike="noStrike" kern="1200" cap="none" spc="0" normalizeH="0" baseline="0" noProof="0" dirty="0">
                <a:ln>
                  <a:noFill/>
                </a:ln>
                <a:solidFill>
                  <a:srgbClr val="FFFFFF"/>
                </a:solidFill>
                <a:effectLst/>
                <a:uLnTx/>
                <a:uFillTx/>
                <a:latin typeface="Founders Grotesk 2"/>
                <a:ea typeface="+mn-ea"/>
                <a:cs typeface="+mn-cs"/>
              </a:rPr>
              <a:t>Get to know each other</a:t>
            </a:r>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TextBox 2"/>
          <p:cNvSpPr txBox="1"/>
          <p:nvPr/>
        </p:nvSpPr>
        <p:spPr>
          <a:xfrm>
            <a:off x="1041842" y="3010474"/>
            <a:ext cx="8102158" cy="1410643"/>
          </a:xfrm>
          <a:prstGeom prst="rect">
            <a:avLst/>
          </a:prstGeom>
        </p:spPr>
        <p:txBody>
          <a:bodyPr lIns="0" tIns="0" rIns="0" bIns="0" rtlCol="0" anchor="t">
            <a:spAutoFit/>
          </a:bodyPr>
          <a:lstStyle/>
          <a:p>
            <a:pPr>
              <a:lnSpc>
                <a:spcPts val="5506"/>
              </a:lnSpc>
            </a:pPr>
            <a:r>
              <a:rPr lang="en-US" sz="5452" dirty="0">
                <a:solidFill>
                  <a:srgbClr val="FFFFFF"/>
                </a:solidFill>
                <a:latin typeface="Founders Grotesk 2"/>
              </a:rPr>
              <a:t>Now what? How to get started?</a:t>
            </a:r>
          </a:p>
        </p:txBody>
      </p:sp>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5" name="TextBox 5"/>
          <p:cNvSpPr txBox="1"/>
          <p:nvPr/>
        </p:nvSpPr>
        <p:spPr>
          <a:xfrm>
            <a:off x="1864412" y="4716115"/>
            <a:ext cx="6593788" cy="5453994"/>
          </a:xfrm>
          <a:prstGeom prst="rect">
            <a:avLst/>
          </a:prstGeom>
        </p:spPr>
        <p:txBody>
          <a:bodyPr wrap="square" lIns="0" tIns="0" rIns="0" bIns="0" rtlCol="0" anchor="t">
            <a:spAutoFit/>
          </a:bodyPr>
          <a:lstStyle/>
          <a:p>
            <a:pPr marL="583518" lvl="1" indent="-291759">
              <a:lnSpc>
                <a:spcPts val="4270"/>
              </a:lnSpc>
              <a:buFont typeface="Arial"/>
              <a:buChar char="•"/>
            </a:pPr>
            <a:r>
              <a:rPr lang="en-US" sz="2702" dirty="0">
                <a:solidFill>
                  <a:srgbClr val="FFFFFF"/>
                </a:solidFill>
                <a:latin typeface="Founders Grotesk 1"/>
              </a:rPr>
              <a:t>What do you want to do and what are the needs of your </a:t>
            </a:r>
            <a:r>
              <a:rPr lang="en-US" sz="2702" dirty="0" err="1">
                <a:solidFill>
                  <a:srgbClr val="FFFFFF"/>
                </a:solidFill>
                <a:latin typeface="Founders Grotesk 1"/>
              </a:rPr>
              <a:t>organisation</a:t>
            </a:r>
            <a:r>
              <a:rPr lang="en-US" sz="2702" dirty="0">
                <a:solidFill>
                  <a:srgbClr val="FFFFFF"/>
                </a:solidFill>
                <a:latin typeface="Founders Grotesk 1"/>
              </a:rPr>
              <a:t>?</a:t>
            </a:r>
          </a:p>
          <a:p>
            <a:pPr marL="583518" lvl="1" indent="-291759">
              <a:lnSpc>
                <a:spcPts val="4270"/>
              </a:lnSpc>
              <a:buFont typeface="Arial"/>
              <a:buChar char="•"/>
            </a:pPr>
            <a:r>
              <a:rPr lang="en-US" sz="2702" dirty="0">
                <a:solidFill>
                  <a:srgbClr val="FFFFFF"/>
                </a:solidFill>
                <a:latin typeface="Founders Grotesk 1"/>
              </a:rPr>
              <a:t>Which funding opportunity fits into this?</a:t>
            </a:r>
          </a:p>
          <a:p>
            <a:pPr marL="583518" lvl="1" indent="-291759">
              <a:lnSpc>
                <a:spcPts val="4270"/>
              </a:lnSpc>
              <a:buFont typeface="Arial"/>
              <a:buChar char="•"/>
            </a:pPr>
            <a:r>
              <a:rPr lang="en-US" sz="2702" dirty="0">
                <a:solidFill>
                  <a:srgbClr val="FFFFFF"/>
                </a:solidFill>
                <a:latin typeface="Founders Grotesk 1"/>
              </a:rPr>
              <a:t>Find the next application deadline</a:t>
            </a:r>
          </a:p>
          <a:p>
            <a:pPr marL="583518" lvl="1" indent="-291759">
              <a:lnSpc>
                <a:spcPts val="4270"/>
              </a:lnSpc>
              <a:buFont typeface="Arial"/>
              <a:buChar char="•"/>
            </a:pPr>
            <a:r>
              <a:rPr lang="en-US" sz="2702" dirty="0">
                <a:solidFill>
                  <a:srgbClr val="FFFFFF"/>
                </a:solidFill>
                <a:latin typeface="Founders Grotesk 1"/>
              </a:rPr>
              <a:t>Find out if you need to partner up with someone</a:t>
            </a:r>
          </a:p>
          <a:p>
            <a:pPr marL="583518" lvl="1" indent="-291759">
              <a:lnSpc>
                <a:spcPts val="4270"/>
              </a:lnSpc>
              <a:buFont typeface="Arial"/>
              <a:buChar char="•"/>
            </a:pPr>
            <a:r>
              <a:rPr lang="en-US" sz="2702" dirty="0">
                <a:solidFill>
                  <a:srgbClr val="FFFFFF"/>
                </a:solidFill>
                <a:latin typeface="Founders Grotesk 1"/>
              </a:rPr>
              <a:t>Have any of you any experience with Erasmus+? Do you need a course?</a:t>
            </a:r>
          </a:p>
          <a:p>
            <a:pPr marL="583518" lvl="1" indent="-291759">
              <a:lnSpc>
                <a:spcPts val="4270"/>
              </a:lnSpc>
              <a:buFont typeface="Arial"/>
              <a:buChar char="•"/>
            </a:pPr>
            <a:r>
              <a:rPr lang="en-US" sz="2702" dirty="0">
                <a:solidFill>
                  <a:srgbClr val="FFFFFF"/>
                </a:solidFill>
                <a:latin typeface="Founders Grotesk 1"/>
              </a:rPr>
              <a:t>Contact your national agency for Erasmus+</a:t>
            </a:r>
          </a:p>
          <a:p>
            <a:pPr marL="583518" lvl="1" indent="-291759">
              <a:lnSpc>
                <a:spcPts val="4270"/>
              </a:lnSpc>
              <a:buFont typeface="Arial"/>
              <a:buChar char="•"/>
            </a:pPr>
            <a:endParaRPr lang="en-US" sz="2702" dirty="0">
              <a:solidFill>
                <a:srgbClr val="FFFFFF"/>
              </a:solidFill>
              <a:latin typeface="Founders Grotesk 1"/>
            </a:endParaRPr>
          </a:p>
        </p:txBody>
      </p:sp>
      <p:sp>
        <p:nvSpPr>
          <p:cNvPr id="7" name="Freeform 2">
            <a:extLst>
              <a:ext uri="{FF2B5EF4-FFF2-40B4-BE49-F238E27FC236}">
                <a16:creationId xmlns:a16="http://schemas.microsoft.com/office/drawing/2014/main" id="{BC30D3FD-1CE8-C587-6FAE-97E04FEA2408}"/>
              </a:ext>
            </a:extLst>
          </p:cNvPr>
          <p:cNvSpPr/>
          <p:nvPr/>
        </p:nvSpPr>
        <p:spPr>
          <a:xfrm>
            <a:off x="10210800" y="958609"/>
            <a:ext cx="7182030" cy="8362162"/>
          </a:xfrm>
          <a:custGeom>
            <a:avLst/>
            <a:gdLst/>
            <a:ahLst/>
            <a:cxnLst/>
            <a:rect l="l" t="t" r="r" b="b"/>
            <a:pathLst>
              <a:path w="8999316" h="10287000">
                <a:moveTo>
                  <a:pt x="0" y="0"/>
                </a:moveTo>
                <a:lnTo>
                  <a:pt x="8999316" y="0"/>
                </a:lnTo>
                <a:lnTo>
                  <a:pt x="8999316" y="10287000"/>
                </a:lnTo>
                <a:lnTo>
                  <a:pt x="0" y="10287000"/>
                </a:lnTo>
                <a:lnTo>
                  <a:pt x="0" y="0"/>
                </a:lnTo>
                <a:close/>
              </a:path>
            </a:pathLst>
          </a:custGeom>
          <a:blipFill>
            <a:blip r:embed="rId5"/>
            <a:stretch>
              <a:fillRect l="-52871" r="-18377"/>
            </a:stretch>
          </a:blipFill>
        </p:spPr>
        <p:txBody>
          <a:bodyPr/>
          <a:lstStyle/>
          <a:p>
            <a:endParaRPr lang="nb-NO"/>
          </a:p>
        </p:txBody>
      </p:sp>
    </p:spTree>
    <p:extLst>
      <p:ext uri="{BB962C8B-B14F-4D97-AF65-F5344CB8AC3E}">
        <p14:creationId xmlns:p14="http://schemas.microsoft.com/office/powerpoint/2010/main" val="2118574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B514F44-265A-4182-97BD-3A51B67203A1}"/>
              </a:ext>
            </a:extLst>
          </p:cNvPr>
          <p:cNvPicPr>
            <a:picLocks noChangeAspect="1"/>
          </p:cNvPicPr>
          <p:nvPr/>
        </p:nvPicPr>
        <p:blipFill>
          <a:blip r:embed="rId3"/>
          <a:stretch>
            <a:fillRect/>
          </a:stretch>
        </p:blipFill>
        <p:spPr>
          <a:xfrm>
            <a:off x="-175713" y="-2"/>
            <a:ext cx="9556779" cy="10287000"/>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931347" y="798422"/>
            <a:ext cx="8058744" cy="860316"/>
          </a:xfrm>
          <a:ln>
            <a:solidFill>
              <a:srgbClr val="4E55A2"/>
            </a:solidFill>
          </a:ln>
        </p:spPr>
        <p:txBody>
          <a:bodyPr/>
          <a:lstStyle/>
          <a:p>
            <a:r>
              <a:rPr lang="nb-NO" dirty="0">
                <a:solidFill>
                  <a:schemeClr val="bg1"/>
                </a:solidFill>
                <a:latin typeface="Founders Grotesk 2" panose="020B0604020202020204" charset="0"/>
              </a:rPr>
              <a:t>Application deadlines - tbc</a:t>
            </a:r>
          </a:p>
        </p:txBody>
      </p:sp>
      <p:sp>
        <p:nvSpPr>
          <p:cNvPr id="10" name="Plassholder for tekst 2">
            <a:extLst>
              <a:ext uri="{FF2B5EF4-FFF2-40B4-BE49-F238E27FC236}">
                <a16:creationId xmlns:a16="http://schemas.microsoft.com/office/drawing/2014/main" id="{90B2E79C-9C5B-5EC4-14D3-BE1D837F9C71}"/>
              </a:ext>
            </a:extLst>
          </p:cNvPr>
          <p:cNvSpPr>
            <a:spLocks noGrp="1"/>
          </p:cNvSpPr>
          <p:nvPr>
            <p:ph type="body" sz="quarter" idx="10"/>
          </p:nvPr>
        </p:nvSpPr>
        <p:spPr>
          <a:xfrm>
            <a:off x="1026408" y="3616441"/>
            <a:ext cx="7868622" cy="5872139"/>
          </a:xfrm>
        </p:spPr>
        <p:txBody>
          <a:bodyPr lIns="137160" tIns="68580" rIns="137160" bIns="68580" anchor="t"/>
          <a:lstStyle/>
          <a:p>
            <a:r>
              <a:rPr lang="nb-NO" dirty="0" err="1">
                <a:solidFill>
                  <a:schemeClr val="bg1"/>
                </a:solidFill>
                <a:latin typeface="Founders Grotesk 1" panose="020B0604020202020204" charset="0"/>
              </a:rPr>
              <a:t>February</a:t>
            </a:r>
            <a:endParaRPr lang="nb-NO" dirty="0">
              <a:solidFill>
                <a:schemeClr val="bg1"/>
              </a:solidFill>
              <a:latin typeface="Founders Grotesk 1" panose="020B0604020202020204" charset="0"/>
            </a:endParaRPr>
          </a:p>
          <a:p>
            <a:endParaRPr lang="nb-NO" dirty="0">
              <a:solidFill>
                <a:schemeClr val="bg1"/>
              </a:solidFill>
              <a:latin typeface="Founders Grotesk 1" panose="020B0604020202020204" charset="0"/>
            </a:endParaRPr>
          </a:p>
          <a:p>
            <a:r>
              <a:rPr lang="nb-NO" dirty="0" err="1">
                <a:solidFill>
                  <a:schemeClr val="bg1"/>
                </a:solidFill>
                <a:latin typeface="Founders Grotesk 1" panose="020B0604020202020204" charset="0"/>
              </a:rPr>
              <a:t>March</a:t>
            </a:r>
            <a:endParaRPr lang="nb-NO" dirty="0">
              <a:solidFill>
                <a:schemeClr val="bg1"/>
              </a:solidFill>
              <a:latin typeface="Founders Grotesk 1" panose="020B0604020202020204" charset="0"/>
            </a:endParaRPr>
          </a:p>
          <a:p>
            <a:endParaRPr lang="nb-NO" dirty="0">
              <a:solidFill>
                <a:schemeClr val="bg1"/>
              </a:solidFill>
              <a:latin typeface="Founders Grotesk 1" panose="020B0604020202020204" charset="0"/>
            </a:endParaRPr>
          </a:p>
          <a:p>
            <a:r>
              <a:rPr lang="nb-NO" dirty="0">
                <a:solidFill>
                  <a:schemeClr val="bg1"/>
                </a:solidFill>
                <a:latin typeface="Founders Grotesk 1" panose="020B0604020202020204" charset="0"/>
              </a:rPr>
              <a:t>May</a:t>
            </a:r>
          </a:p>
          <a:p>
            <a:endParaRPr lang="nb-NO" dirty="0">
              <a:solidFill>
                <a:schemeClr val="bg1"/>
              </a:solidFill>
              <a:latin typeface="Founders Grotesk 1" panose="020B0604020202020204" charset="0"/>
            </a:endParaRPr>
          </a:p>
          <a:p>
            <a:r>
              <a:rPr lang="nb-NO" dirty="0" err="1">
                <a:solidFill>
                  <a:schemeClr val="bg1"/>
                </a:solidFill>
                <a:latin typeface="Founders Grotesk 1" panose="020B0604020202020204" charset="0"/>
              </a:rPr>
              <a:t>October</a:t>
            </a:r>
            <a:endParaRPr lang="nb-NO" dirty="0">
              <a:solidFill>
                <a:schemeClr val="bg1"/>
              </a:solidFill>
              <a:latin typeface="Founders Grotesk 1" panose="020B0604020202020204" charset="0"/>
            </a:endParaRPr>
          </a:p>
        </p:txBody>
      </p:sp>
      <p:pic>
        <p:nvPicPr>
          <p:cNvPr id="6" name="Bilde 5">
            <a:extLst>
              <a:ext uri="{FF2B5EF4-FFF2-40B4-BE49-F238E27FC236}">
                <a16:creationId xmlns:a16="http://schemas.microsoft.com/office/drawing/2014/main" id="{ECAAD7F9-143F-5648-98C9-1FD5757AC0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6524" y="2767811"/>
            <a:ext cx="13456704" cy="7569396"/>
          </a:xfrm>
          <a:prstGeom prst="rect">
            <a:avLst/>
          </a:prstGeom>
        </p:spPr>
      </p:pic>
    </p:spTree>
    <p:extLst>
      <p:ext uri="{BB962C8B-B14F-4D97-AF65-F5344CB8AC3E}">
        <p14:creationId xmlns:p14="http://schemas.microsoft.com/office/powerpoint/2010/main" val="73791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B514F44-265A-4182-97BD-3A51B67203A1}"/>
              </a:ext>
            </a:extLst>
          </p:cNvPr>
          <p:cNvPicPr>
            <a:picLocks noChangeAspect="1"/>
          </p:cNvPicPr>
          <p:nvPr/>
        </p:nvPicPr>
        <p:blipFill>
          <a:blip r:embed="rId3"/>
          <a:stretch>
            <a:fillRect/>
          </a:stretch>
        </p:blipFill>
        <p:spPr>
          <a:xfrm>
            <a:off x="-175713" y="-2"/>
            <a:ext cx="18463713" cy="10287000"/>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2331307" y="743237"/>
            <a:ext cx="13449671" cy="860316"/>
          </a:xfrm>
          <a:ln>
            <a:solidFill>
              <a:srgbClr val="4E55A2"/>
            </a:solidFill>
          </a:ln>
        </p:spPr>
        <p:txBody>
          <a:bodyPr/>
          <a:lstStyle/>
          <a:p>
            <a:pPr algn="ctr"/>
            <a:r>
              <a:rPr lang="nb-NO" dirty="0" err="1">
                <a:solidFill>
                  <a:schemeClr val="bg1"/>
                </a:solidFill>
                <a:latin typeface="Founders Grotesk 2" panose="020B0604020202020204" charset="0"/>
              </a:rPr>
              <a:t>Apply</a:t>
            </a:r>
            <a:r>
              <a:rPr lang="nb-NO" dirty="0">
                <a:solidFill>
                  <a:schemeClr val="bg1"/>
                </a:solidFill>
                <a:latin typeface="Founders Grotesk 2" panose="020B0604020202020204" charset="0"/>
              </a:rPr>
              <a:t> </a:t>
            </a:r>
            <a:r>
              <a:rPr lang="nb-NO" dirty="0" err="1">
                <a:solidFill>
                  <a:schemeClr val="bg1"/>
                </a:solidFill>
                <a:latin typeface="Founders Grotesk 2" panose="020B0604020202020204" charset="0"/>
              </a:rPr>
              <a:t>through</a:t>
            </a:r>
            <a:r>
              <a:rPr lang="nb-NO" dirty="0">
                <a:solidFill>
                  <a:schemeClr val="bg1"/>
                </a:solidFill>
                <a:latin typeface="Founders Grotesk 2" panose="020B0604020202020204" charset="0"/>
              </a:rPr>
              <a:t> </a:t>
            </a:r>
            <a:r>
              <a:rPr lang="nb-NO" dirty="0" err="1">
                <a:solidFill>
                  <a:schemeClr val="bg1"/>
                </a:solidFill>
                <a:latin typeface="Founders Grotesk 2" panose="020B0604020202020204" charset="0"/>
              </a:rPr>
              <a:t>the</a:t>
            </a:r>
            <a:r>
              <a:rPr lang="nb-NO" dirty="0">
                <a:solidFill>
                  <a:schemeClr val="bg1"/>
                </a:solidFill>
                <a:latin typeface="Founders Grotesk 2" panose="020B0604020202020204" charset="0"/>
              </a:rPr>
              <a:t> EU portal</a:t>
            </a:r>
          </a:p>
        </p:txBody>
      </p:sp>
      <p:pic>
        <p:nvPicPr>
          <p:cNvPr id="5" name="Bilde 4">
            <a:extLst>
              <a:ext uri="{FF2B5EF4-FFF2-40B4-BE49-F238E27FC236}">
                <a16:creationId xmlns:a16="http://schemas.microsoft.com/office/drawing/2014/main" id="{5C78E8F4-4C89-EFA5-DFB2-452C2D6AF1A1}"/>
              </a:ext>
            </a:extLst>
          </p:cNvPr>
          <p:cNvPicPr>
            <a:picLocks noChangeAspect="1"/>
          </p:cNvPicPr>
          <p:nvPr/>
        </p:nvPicPr>
        <p:blipFill>
          <a:blip r:embed="rId4"/>
          <a:stretch>
            <a:fillRect/>
          </a:stretch>
        </p:blipFill>
        <p:spPr>
          <a:xfrm>
            <a:off x="3626760" y="2264423"/>
            <a:ext cx="10858766" cy="7416890"/>
          </a:xfrm>
          <a:prstGeom prst="rect">
            <a:avLst/>
          </a:prstGeom>
        </p:spPr>
      </p:pic>
    </p:spTree>
    <p:extLst>
      <p:ext uri="{BB962C8B-B14F-4D97-AF65-F5344CB8AC3E}">
        <p14:creationId xmlns:p14="http://schemas.microsoft.com/office/powerpoint/2010/main" val="1949185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B514F44-265A-4182-97BD-3A51B67203A1}"/>
              </a:ext>
            </a:extLst>
          </p:cNvPr>
          <p:cNvPicPr>
            <a:picLocks noChangeAspect="1"/>
          </p:cNvPicPr>
          <p:nvPr/>
        </p:nvPicPr>
        <p:blipFill>
          <a:blip r:embed="rId3"/>
          <a:stretch>
            <a:fillRect/>
          </a:stretch>
        </p:blipFill>
        <p:spPr>
          <a:xfrm>
            <a:off x="-175713" y="-2"/>
            <a:ext cx="18463713" cy="10287000"/>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2331307" y="3076534"/>
            <a:ext cx="13449671" cy="860316"/>
          </a:xfrm>
          <a:ln>
            <a:solidFill>
              <a:srgbClr val="4E55A2"/>
            </a:solidFill>
          </a:ln>
        </p:spPr>
        <p:txBody>
          <a:bodyPr/>
          <a:lstStyle/>
          <a:p>
            <a:pPr algn="ctr"/>
            <a:r>
              <a:rPr lang="nb-NO" dirty="0">
                <a:solidFill>
                  <a:schemeClr val="bg1"/>
                </a:solidFill>
                <a:latin typeface="Founders Grotesk 2" panose="020B0604020202020204" charset="0"/>
              </a:rPr>
              <a:t>How to </a:t>
            </a:r>
            <a:r>
              <a:rPr lang="nb-NO" dirty="0" err="1">
                <a:solidFill>
                  <a:schemeClr val="bg1"/>
                </a:solidFill>
                <a:latin typeface="Founders Grotesk 2" panose="020B0604020202020204" charset="0"/>
              </a:rPr>
              <a:t>find</a:t>
            </a:r>
            <a:r>
              <a:rPr lang="nb-NO" dirty="0">
                <a:solidFill>
                  <a:schemeClr val="bg1"/>
                </a:solidFill>
                <a:latin typeface="Founders Grotesk 2" panose="020B0604020202020204" charset="0"/>
              </a:rPr>
              <a:t> partners?</a:t>
            </a:r>
            <a:br>
              <a:rPr lang="nb-NO" dirty="0">
                <a:solidFill>
                  <a:schemeClr val="bg1"/>
                </a:solidFill>
                <a:latin typeface="Founders Grotesk 2" panose="020B0604020202020204" charset="0"/>
              </a:rPr>
            </a:br>
            <a:br>
              <a:rPr lang="nb-NO" dirty="0">
                <a:solidFill>
                  <a:schemeClr val="bg1"/>
                </a:solidFill>
                <a:latin typeface="Founders Grotesk 2" panose="020B0604020202020204" charset="0"/>
              </a:rPr>
            </a:br>
            <a:r>
              <a:rPr lang="nb-NO" dirty="0">
                <a:solidFill>
                  <a:schemeClr val="bg1"/>
                </a:solidFill>
                <a:latin typeface="Founders Grotesk 2" panose="020B0604020202020204" charset="0"/>
              </a:rPr>
              <a:t>How to </a:t>
            </a:r>
            <a:r>
              <a:rPr lang="nb-NO" dirty="0" err="1">
                <a:solidFill>
                  <a:schemeClr val="bg1"/>
                </a:solidFill>
                <a:latin typeface="Founders Grotesk 2" panose="020B0604020202020204" charset="0"/>
              </a:rPr>
              <a:t>learn</a:t>
            </a:r>
            <a:r>
              <a:rPr lang="nb-NO" dirty="0">
                <a:solidFill>
                  <a:schemeClr val="bg1"/>
                </a:solidFill>
                <a:latin typeface="Founders Grotesk 2" panose="020B0604020202020204" charset="0"/>
              </a:rPr>
              <a:t> </a:t>
            </a:r>
            <a:r>
              <a:rPr lang="nb-NO" dirty="0" err="1">
                <a:solidFill>
                  <a:schemeClr val="bg1"/>
                </a:solidFill>
                <a:latin typeface="Founders Grotesk 2" panose="020B0604020202020204" charset="0"/>
              </a:rPr>
              <a:t>what</a:t>
            </a:r>
            <a:r>
              <a:rPr lang="nb-NO" dirty="0">
                <a:solidFill>
                  <a:schemeClr val="bg1"/>
                </a:solidFill>
                <a:latin typeface="Founders Grotesk 2" panose="020B0604020202020204" charset="0"/>
              </a:rPr>
              <a:t> makes a </a:t>
            </a:r>
            <a:r>
              <a:rPr lang="nb-NO" dirty="0" err="1">
                <a:solidFill>
                  <a:schemeClr val="bg1"/>
                </a:solidFill>
                <a:latin typeface="Founders Grotesk 2" panose="020B0604020202020204" charset="0"/>
              </a:rPr>
              <a:t>great</a:t>
            </a:r>
            <a:r>
              <a:rPr lang="nb-NO" dirty="0">
                <a:solidFill>
                  <a:schemeClr val="bg1"/>
                </a:solidFill>
                <a:latin typeface="Founders Grotesk 2" panose="020B0604020202020204" charset="0"/>
              </a:rPr>
              <a:t> </a:t>
            </a:r>
            <a:r>
              <a:rPr lang="nb-NO" dirty="0" err="1">
                <a:solidFill>
                  <a:schemeClr val="bg1"/>
                </a:solidFill>
                <a:latin typeface="Founders Grotesk 2" panose="020B0604020202020204" charset="0"/>
              </a:rPr>
              <a:t>project</a:t>
            </a:r>
            <a:r>
              <a:rPr lang="nb-NO" dirty="0">
                <a:solidFill>
                  <a:schemeClr val="bg1"/>
                </a:solidFill>
                <a:latin typeface="Founders Grotesk 2" panose="020B0604020202020204" charset="0"/>
              </a:rPr>
              <a:t>?</a:t>
            </a:r>
          </a:p>
        </p:txBody>
      </p:sp>
    </p:spTree>
    <p:extLst>
      <p:ext uri="{BB962C8B-B14F-4D97-AF65-F5344CB8AC3E}">
        <p14:creationId xmlns:p14="http://schemas.microsoft.com/office/powerpoint/2010/main" val="2137121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FC8"/>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9016535" y="1385473"/>
            <a:ext cx="8755835" cy="6336651"/>
          </a:xfrm>
          <a:custGeom>
            <a:avLst/>
            <a:gdLst/>
            <a:ahLst/>
            <a:cxnLst/>
            <a:rect l="l" t="t" r="r" b="b"/>
            <a:pathLst>
              <a:path w="8755835" h="6336651">
                <a:moveTo>
                  <a:pt x="0" y="0"/>
                </a:moveTo>
                <a:lnTo>
                  <a:pt x="8755835" y="0"/>
                </a:lnTo>
                <a:lnTo>
                  <a:pt x="8755835" y="6336652"/>
                </a:lnTo>
                <a:lnTo>
                  <a:pt x="0" y="6336652"/>
                </a:lnTo>
                <a:lnTo>
                  <a:pt x="0" y="0"/>
                </a:lnTo>
                <a:close/>
              </a:path>
            </a:pathLst>
          </a:custGeom>
          <a:blipFill>
            <a:blip r:embed="rId5"/>
            <a:stretch>
              <a:fillRect l="-12517" r="-16141"/>
            </a:stretch>
          </a:blipFill>
        </p:spPr>
        <p:txBody>
          <a:bodyPr/>
          <a:lstStyle/>
          <a:p>
            <a:endParaRPr lang="nb-NO"/>
          </a:p>
        </p:txBody>
      </p:sp>
      <p:sp>
        <p:nvSpPr>
          <p:cNvPr id="4" name="TextBox 4"/>
          <p:cNvSpPr txBox="1"/>
          <p:nvPr/>
        </p:nvSpPr>
        <p:spPr>
          <a:xfrm>
            <a:off x="1555753" y="2925606"/>
            <a:ext cx="9218927" cy="1243930"/>
          </a:xfrm>
          <a:prstGeom prst="rect">
            <a:avLst/>
          </a:prstGeom>
        </p:spPr>
        <p:txBody>
          <a:bodyPr wrap="square" lIns="0" tIns="0" rIns="0" bIns="0" rtlCol="0" anchor="t">
            <a:spAutoFit/>
          </a:bodyPr>
          <a:lstStyle/>
          <a:p>
            <a:pPr>
              <a:lnSpc>
                <a:spcPts val="9717"/>
              </a:lnSpc>
            </a:pPr>
            <a:r>
              <a:rPr lang="en-US" sz="8676" dirty="0">
                <a:solidFill>
                  <a:srgbClr val="FFFFFF"/>
                </a:solidFill>
                <a:latin typeface="Founders Grotesk 2"/>
              </a:rPr>
              <a:t>Training activities</a:t>
            </a:r>
          </a:p>
        </p:txBody>
      </p:sp>
      <p:sp>
        <p:nvSpPr>
          <p:cNvPr id="5" name="TextBox 5"/>
          <p:cNvSpPr txBox="1"/>
          <p:nvPr/>
        </p:nvSpPr>
        <p:spPr>
          <a:xfrm>
            <a:off x="1555753" y="4827868"/>
            <a:ext cx="7460783" cy="4676473"/>
          </a:xfrm>
          <a:prstGeom prst="rect">
            <a:avLst/>
          </a:prstGeom>
        </p:spPr>
        <p:txBody>
          <a:bodyPr lIns="0" tIns="0" rIns="0" bIns="0" rtlCol="0" anchor="t">
            <a:spAutoFit/>
          </a:bodyPr>
          <a:lstStyle/>
          <a:p>
            <a:pPr marL="787949" lvl="1" indent="-393975">
              <a:lnSpc>
                <a:spcPts val="4634"/>
              </a:lnSpc>
              <a:buFont typeface="Arial"/>
              <a:buChar char="•"/>
            </a:pPr>
            <a:r>
              <a:rPr lang="en-US" sz="3649" dirty="0">
                <a:solidFill>
                  <a:srgbClr val="FFFFFF"/>
                </a:solidFill>
                <a:latin typeface="Founders Grotesk 1"/>
              </a:rPr>
              <a:t>SALTO-YOUTH </a:t>
            </a:r>
            <a:r>
              <a:rPr lang="en-US" sz="3649" dirty="0" err="1">
                <a:solidFill>
                  <a:srgbClr val="FFFFFF"/>
                </a:solidFill>
                <a:latin typeface="Founders Grotesk 1"/>
              </a:rPr>
              <a:t>organises</a:t>
            </a:r>
            <a:r>
              <a:rPr lang="en-US" sz="3649" dirty="0">
                <a:solidFill>
                  <a:srgbClr val="FFFFFF"/>
                </a:solidFill>
                <a:latin typeface="Founders Grotesk 1"/>
              </a:rPr>
              <a:t> courses and training activities all over Europe</a:t>
            </a:r>
          </a:p>
          <a:p>
            <a:pPr marL="787949" lvl="1" indent="-393975">
              <a:lnSpc>
                <a:spcPts val="4634"/>
              </a:lnSpc>
              <a:buFont typeface="Arial"/>
              <a:buChar char="•"/>
            </a:pPr>
            <a:r>
              <a:rPr lang="en-US" sz="3649" dirty="0">
                <a:solidFill>
                  <a:srgbClr val="FFFFFF"/>
                </a:solidFill>
                <a:latin typeface="Founders Grotesk 1"/>
              </a:rPr>
              <a:t>A small fee that you pay to your national agency covers the participation, travel, food and accommodation</a:t>
            </a:r>
          </a:p>
          <a:p>
            <a:pPr marL="787949" lvl="1" indent="-393975">
              <a:lnSpc>
                <a:spcPts val="4634"/>
              </a:lnSpc>
              <a:buFont typeface="Arial"/>
              <a:buChar char="•"/>
            </a:pPr>
            <a:r>
              <a:rPr lang="en-US" sz="3649" dirty="0">
                <a:solidFill>
                  <a:srgbClr val="FFFFFF"/>
                </a:solidFill>
                <a:latin typeface="Founders Grotesk 1"/>
              </a:rPr>
              <a:t>Good way to meet partners!</a:t>
            </a:r>
          </a:p>
        </p:txBody>
      </p:sp>
      <p:sp>
        <p:nvSpPr>
          <p:cNvPr id="6" name="TextBox 6"/>
          <p:cNvSpPr txBox="1"/>
          <p:nvPr/>
        </p:nvSpPr>
        <p:spPr>
          <a:xfrm>
            <a:off x="12405177" y="8442878"/>
            <a:ext cx="4706618" cy="436144"/>
          </a:xfrm>
          <a:prstGeom prst="rect">
            <a:avLst/>
          </a:prstGeom>
        </p:spPr>
        <p:txBody>
          <a:bodyPr lIns="0" tIns="0" rIns="0" bIns="0" rtlCol="0" anchor="t">
            <a:spAutoFit/>
          </a:bodyPr>
          <a:lstStyle/>
          <a:p>
            <a:pPr algn="ctr">
              <a:lnSpc>
                <a:spcPts val="3502"/>
              </a:lnSpc>
            </a:pPr>
            <a:r>
              <a:rPr lang="en-US" sz="2501">
                <a:solidFill>
                  <a:srgbClr val="FFFFFF"/>
                </a:solidFill>
                <a:latin typeface="Founders Grotesk 4"/>
              </a:rPr>
              <a:t>www.erasmusplussungdom.no/kurs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FC8"/>
        </a:solidFill>
        <a:effectLst/>
      </p:bgPr>
    </p:bg>
    <p:spTree>
      <p:nvGrpSpPr>
        <p:cNvPr id="1" name=""/>
        <p:cNvGrpSpPr/>
        <p:nvPr/>
      </p:nvGrpSpPr>
      <p:grpSpPr>
        <a:xfrm>
          <a:off x="0" y="0"/>
          <a:ext cx="0" cy="0"/>
          <a:chOff x="0" y="0"/>
          <a:chExt cx="0" cy="0"/>
        </a:xfrm>
      </p:grpSpPr>
      <p:pic>
        <p:nvPicPr>
          <p:cNvPr id="13" name="Bilde 12" descr="Et bilde som inneholder tekst&#10;&#10;Automatisk generert beskrivelse">
            <a:extLst>
              <a:ext uri="{FF2B5EF4-FFF2-40B4-BE49-F238E27FC236}">
                <a16:creationId xmlns:a16="http://schemas.microsoft.com/office/drawing/2014/main" id="{4E7B6192-303C-402B-8FED-405913992D77}"/>
              </a:ext>
            </a:extLst>
          </p:cNvPr>
          <p:cNvPicPr>
            <a:picLocks noChangeAspect="1"/>
          </p:cNvPicPr>
          <p:nvPr/>
        </p:nvPicPr>
        <p:blipFill>
          <a:blip r:embed="rId3"/>
          <a:stretch>
            <a:fillRect/>
          </a:stretch>
        </p:blipFill>
        <p:spPr>
          <a:xfrm>
            <a:off x="8827851" y="1"/>
            <a:ext cx="9460149" cy="23650373"/>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797615" y="2189900"/>
            <a:ext cx="7794104" cy="860316"/>
          </a:xfrm>
        </p:spPr>
        <p:txBody>
          <a:bodyPr lIns="137160" tIns="68580" rIns="137160" bIns="68580" anchor="t">
            <a:noAutofit/>
          </a:bodyPr>
          <a:lstStyle/>
          <a:p>
            <a:r>
              <a:rPr lang="en-US" sz="6000" dirty="0">
                <a:solidFill>
                  <a:schemeClr val="bg1"/>
                </a:solidFill>
                <a:latin typeface="Founders Grotesk 2" panose="020B0604020202020204" charset="0"/>
              </a:rPr>
              <a:t>Sustainable well-being of people and planet</a:t>
            </a:r>
            <a:endParaRPr lang="nb-NO" sz="6000" dirty="0">
              <a:solidFill>
                <a:schemeClr val="bg1"/>
              </a:solidFill>
              <a:latin typeface="Founders Grotesk 2" panose="020B0604020202020204" charset="0"/>
            </a:endParaRPr>
          </a:p>
        </p:txBody>
      </p:sp>
      <p:sp>
        <p:nvSpPr>
          <p:cNvPr id="7" name="TekstSylinder 6">
            <a:extLst>
              <a:ext uri="{FF2B5EF4-FFF2-40B4-BE49-F238E27FC236}">
                <a16:creationId xmlns:a16="http://schemas.microsoft.com/office/drawing/2014/main" id="{03400C8B-82EE-4299-4403-0F9272C28856}"/>
              </a:ext>
            </a:extLst>
          </p:cNvPr>
          <p:cNvSpPr txBox="1"/>
          <p:nvPr/>
        </p:nvSpPr>
        <p:spPr>
          <a:xfrm>
            <a:off x="797615" y="4407251"/>
            <a:ext cx="6507647" cy="7161961"/>
          </a:xfrm>
          <a:prstGeom prst="rect">
            <a:avLst/>
          </a:prstGeom>
          <a:noFill/>
        </p:spPr>
        <p:txBody>
          <a:bodyPr wrap="square" lIns="137160" tIns="68580" rIns="137160" bIns="68580" anchor="t">
            <a:spAutoFit/>
          </a:bodyPr>
          <a:lstStyle/>
          <a:p>
            <a:pPr defTabSz="1371600">
              <a:lnSpc>
                <a:spcPct val="90000"/>
              </a:lnSpc>
              <a:spcBef>
                <a:spcPts val="1500"/>
              </a:spcBef>
              <a:defRPr/>
            </a:pPr>
            <a:r>
              <a:rPr lang="nb-NO" sz="3600" dirty="0">
                <a:solidFill>
                  <a:srgbClr val="FFFFFF"/>
                </a:solidFill>
                <a:latin typeface="Founders Grotesk 1" panose="020B0604020202020204" charset="0"/>
              </a:rPr>
              <a:t>Date: 17-20 </a:t>
            </a:r>
            <a:r>
              <a:rPr lang="nb-NO" sz="3600" dirty="0" err="1">
                <a:solidFill>
                  <a:srgbClr val="FFFFFF"/>
                </a:solidFill>
                <a:latin typeface="Founders Grotesk 1" panose="020B0604020202020204" charset="0"/>
              </a:rPr>
              <a:t>December</a:t>
            </a:r>
            <a:r>
              <a:rPr lang="nb-NO" sz="3600" dirty="0">
                <a:solidFill>
                  <a:srgbClr val="FFFFFF"/>
                </a:solidFill>
                <a:latin typeface="Founders Grotesk 1" panose="020B0604020202020204" charset="0"/>
              </a:rPr>
              <a:t> 2023</a:t>
            </a:r>
          </a:p>
          <a:p>
            <a:pPr defTabSz="1371600">
              <a:lnSpc>
                <a:spcPct val="90000"/>
              </a:lnSpc>
              <a:spcBef>
                <a:spcPts val="1500"/>
              </a:spcBef>
              <a:defRPr/>
            </a:pPr>
            <a:r>
              <a:rPr lang="nb-NO" sz="3600" dirty="0">
                <a:solidFill>
                  <a:srgbClr val="FFFFFF"/>
                </a:solidFill>
                <a:latin typeface="Founders Grotesk 1" panose="020B0604020202020204" charset="0"/>
              </a:rPr>
              <a:t>Place: Oslo, Norway</a:t>
            </a:r>
            <a:endParaRPr lang="nb-NO" sz="2700" dirty="0">
              <a:solidFill>
                <a:srgbClr val="000000"/>
              </a:solidFill>
              <a:latin typeface="Founders Grotesk 1" panose="020B0604020202020204" charset="0"/>
            </a:endParaRPr>
          </a:p>
          <a:p>
            <a:pPr defTabSz="1371600">
              <a:lnSpc>
                <a:spcPct val="90000"/>
              </a:lnSpc>
              <a:spcBef>
                <a:spcPts val="1500"/>
              </a:spcBef>
              <a:defRPr/>
            </a:pPr>
            <a:r>
              <a:rPr lang="nb-NO" sz="3600" dirty="0" err="1">
                <a:solidFill>
                  <a:srgbClr val="FFFFFF"/>
                </a:solidFill>
                <a:latin typeface="Founders Grotesk 1" panose="020B0604020202020204" charset="0"/>
              </a:rPr>
              <a:t>Theme</a:t>
            </a:r>
            <a:r>
              <a:rPr lang="nb-NO" sz="3600" dirty="0">
                <a:solidFill>
                  <a:srgbClr val="FFFFFF"/>
                </a:solidFill>
                <a:latin typeface="Founders Grotesk 1" panose="020B0604020202020204" charset="0"/>
              </a:rPr>
              <a:t>: Green </a:t>
            </a:r>
            <a:r>
              <a:rPr lang="nb-NO" sz="3600" dirty="0" err="1">
                <a:solidFill>
                  <a:srgbClr val="FFFFFF"/>
                </a:solidFill>
                <a:latin typeface="Founders Grotesk 1" panose="020B0604020202020204" charset="0"/>
              </a:rPr>
              <a:t>projects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sustainable</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work</a:t>
            </a:r>
            <a:endParaRPr lang="nb-NO" sz="3600" dirty="0">
              <a:solidFill>
                <a:srgbClr val="FFFFFF"/>
              </a:solidFill>
              <a:latin typeface="Founders Grotesk 1" panose="020B0604020202020204" charset="0"/>
            </a:endParaRPr>
          </a:p>
          <a:p>
            <a:pPr defTabSz="1371600">
              <a:lnSpc>
                <a:spcPct val="90000"/>
              </a:lnSpc>
              <a:spcBef>
                <a:spcPts val="1500"/>
              </a:spcBef>
              <a:defRPr/>
            </a:pPr>
            <a:r>
              <a:rPr lang="nb-NO" sz="3600" dirty="0">
                <a:solidFill>
                  <a:srgbClr val="FFFFFF"/>
                </a:solidFill>
                <a:latin typeface="Founders Grotesk 1" panose="020B0604020202020204" charset="0"/>
              </a:rPr>
              <a:t>Who </a:t>
            </a:r>
            <a:r>
              <a:rPr lang="nb-NO" sz="3600" dirty="0" err="1">
                <a:solidFill>
                  <a:srgbClr val="FFFFFF"/>
                </a:solidFill>
                <a:latin typeface="Founders Grotesk 1" panose="020B0604020202020204" charset="0"/>
              </a:rPr>
              <a:t>can</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join</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workers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organisations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etc</a:t>
            </a:r>
            <a:endParaRPr lang="nb-NO" sz="3600" dirty="0">
              <a:solidFill>
                <a:srgbClr val="FFFFFF"/>
              </a:solidFill>
              <a:latin typeface="Founders Grotesk 1" panose="020B0604020202020204" charset="0"/>
            </a:endParaRPr>
          </a:p>
          <a:p>
            <a:pPr defTabSz="1371600">
              <a:lnSpc>
                <a:spcPct val="90000"/>
              </a:lnSpc>
              <a:spcBef>
                <a:spcPts val="1500"/>
              </a:spcBef>
              <a:defRPr/>
            </a:pPr>
            <a:r>
              <a:rPr lang="nb-NO" sz="3600" dirty="0">
                <a:solidFill>
                  <a:srgbClr val="FFFFFF"/>
                </a:solidFill>
                <a:latin typeface="Founders Grotesk 1" panose="020B0604020202020204" charset="0"/>
              </a:rPr>
              <a:t>Deadline: 19th November</a:t>
            </a: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p:txBody>
      </p:sp>
      <p:pic>
        <p:nvPicPr>
          <p:cNvPr id="4" name="Bilde 3">
            <a:extLst>
              <a:ext uri="{FF2B5EF4-FFF2-40B4-BE49-F238E27FC236}">
                <a16:creationId xmlns:a16="http://schemas.microsoft.com/office/drawing/2014/main" id="{1BC983E6-BF24-6C30-06D4-CF20EFEA4CD5}"/>
              </a:ext>
            </a:extLst>
          </p:cNvPr>
          <p:cNvPicPr>
            <a:picLocks noChangeAspect="1"/>
          </p:cNvPicPr>
          <p:nvPr/>
        </p:nvPicPr>
        <p:blipFill rotWithShape="1">
          <a:blip r:embed="rId4"/>
          <a:srcRect l="5606" r="13616"/>
          <a:stretch/>
        </p:blipFill>
        <p:spPr>
          <a:xfrm>
            <a:off x="8827851" y="121920"/>
            <a:ext cx="10366002" cy="10287000"/>
          </a:xfrm>
          <a:prstGeom prst="rect">
            <a:avLst/>
          </a:prstGeom>
        </p:spPr>
      </p:pic>
      <p:pic>
        <p:nvPicPr>
          <p:cNvPr id="8" name="Bilde 7">
            <a:extLst>
              <a:ext uri="{FF2B5EF4-FFF2-40B4-BE49-F238E27FC236}">
                <a16:creationId xmlns:a16="http://schemas.microsoft.com/office/drawing/2014/main" id="{56A1D656-BB32-4699-8225-1CA1171EC277}"/>
              </a:ext>
            </a:extLst>
          </p:cNvPr>
          <p:cNvPicPr>
            <a:picLocks noChangeAspect="1"/>
          </p:cNvPicPr>
          <p:nvPr/>
        </p:nvPicPr>
        <p:blipFill>
          <a:blip r:embed="rId5"/>
          <a:stretch>
            <a:fillRect/>
          </a:stretch>
        </p:blipFill>
        <p:spPr>
          <a:xfrm>
            <a:off x="15661427" y="9224507"/>
            <a:ext cx="1828959" cy="557832"/>
          </a:xfrm>
          <a:prstGeom prst="rect">
            <a:avLst/>
          </a:prstGeom>
        </p:spPr>
      </p:pic>
    </p:spTree>
    <p:extLst>
      <p:ext uri="{BB962C8B-B14F-4D97-AF65-F5344CB8AC3E}">
        <p14:creationId xmlns:p14="http://schemas.microsoft.com/office/powerpoint/2010/main" val="146638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FC8"/>
        </a:solidFill>
        <a:effectLst/>
      </p:bgPr>
    </p:bg>
    <p:spTree>
      <p:nvGrpSpPr>
        <p:cNvPr id="1" name=""/>
        <p:cNvGrpSpPr/>
        <p:nvPr/>
      </p:nvGrpSpPr>
      <p:grpSpPr>
        <a:xfrm>
          <a:off x="0" y="0"/>
          <a:ext cx="0" cy="0"/>
          <a:chOff x="0" y="0"/>
          <a:chExt cx="0" cy="0"/>
        </a:xfrm>
      </p:grpSpPr>
      <p:pic>
        <p:nvPicPr>
          <p:cNvPr id="13" name="Bilde 12" descr="Et bilde som inneholder tekst&#10;&#10;Automatisk generert beskrivelse">
            <a:extLst>
              <a:ext uri="{FF2B5EF4-FFF2-40B4-BE49-F238E27FC236}">
                <a16:creationId xmlns:a16="http://schemas.microsoft.com/office/drawing/2014/main" id="{4E7B6192-303C-402B-8FED-405913992D77}"/>
              </a:ext>
            </a:extLst>
          </p:cNvPr>
          <p:cNvPicPr>
            <a:picLocks noChangeAspect="1"/>
          </p:cNvPicPr>
          <p:nvPr/>
        </p:nvPicPr>
        <p:blipFill>
          <a:blip r:embed="rId3"/>
          <a:stretch>
            <a:fillRect/>
          </a:stretch>
        </p:blipFill>
        <p:spPr>
          <a:xfrm>
            <a:off x="8827851" y="1"/>
            <a:ext cx="9460149" cy="23650373"/>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797615" y="2220380"/>
            <a:ext cx="7794104" cy="860316"/>
          </a:xfrm>
        </p:spPr>
        <p:txBody>
          <a:bodyPr lIns="137160" tIns="68580" rIns="137160" bIns="68580" anchor="t">
            <a:noAutofit/>
          </a:bodyPr>
          <a:lstStyle/>
          <a:p>
            <a:r>
              <a:rPr lang="en-US" sz="6000" dirty="0">
                <a:solidFill>
                  <a:schemeClr val="bg1"/>
                </a:solidFill>
                <a:latin typeface="Founders Grotesk 2" panose="020B0604020202020204" charset="0"/>
              </a:rPr>
              <a:t>The power of non-formal education</a:t>
            </a:r>
            <a:endParaRPr lang="nb-NO" sz="6000" dirty="0">
              <a:solidFill>
                <a:schemeClr val="bg1"/>
              </a:solidFill>
              <a:latin typeface="Founders Grotesk 2" panose="020B0604020202020204" charset="0"/>
            </a:endParaRPr>
          </a:p>
        </p:txBody>
      </p:sp>
      <p:sp>
        <p:nvSpPr>
          <p:cNvPr id="7" name="TekstSylinder 6">
            <a:extLst>
              <a:ext uri="{FF2B5EF4-FFF2-40B4-BE49-F238E27FC236}">
                <a16:creationId xmlns:a16="http://schemas.microsoft.com/office/drawing/2014/main" id="{03400C8B-82EE-4299-4403-0F9272C28856}"/>
              </a:ext>
            </a:extLst>
          </p:cNvPr>
          <p:cNvSpPr txBox="1"/>
          <p:nvPr/>
        </p:nvSpPr>
        <p:spPr>
          <a:xfrm>
            <a:off x="797615" y="4407251"/>
            <a:ext cx="6507647" cy="7161961"/>
          </a:xfrm>
          <a:prstGeom prst="rect">
            <a:avLst/>
          </a:prstGeom>
          <a:noFill/>
        </p:spPr>
        <p:txBody>
          <a:bodyPr wrap="square" lIns="137160" tIns="68580" rIns="137160" bIns="68580" anchor="t">
            <a:spAutoFit/>
          </a:bodyPr>
          <a:lstStyle/>
          <a:p>
            <a:pPr defTabSz="1371600">
              <a:lnSpc>
                <a:spcPct val="90000"/>
              </a:lnSpc>
              <a:spcBef>
                <a:spcPts val="1500"/>
              </a:spcBef>
              <a:defRPr/>
            </a:pPr>
            <a:r>
              <a:rPr lang="nb-NO" sz="3600" dirty="0">
                <a:solidFill>
                  <a:srgbClr val="FFFFFF"/>
                </a:solidFill>
                <a:latin typeface="Founders Grotesk 1" panose="020B0604020202020204" charset="0"/>
              </a:rPr>
              <a:t>Date: 6-11 </a:t>
            </a:r>
            <a:r>
              <a:rPr lang="nb-NO" sz="3600" dirty="0" err="1">
                <a:solidFill>
                  <a:srgbClr val="FFFFFF"/>
                </a:solidFill>
                <a:latin typeface="Founders Grotesk 1" panose="020B0604020202020204" charset="0"/>
              </a:rPr>
              <a:t>February</a:t>
            </a:r>
            <a:r>
              <a:rPr lang="nb-NO" sz="3600" dirty="0">
                <a:solidFill>
                  <a:srgbClr val="FFFFFF"/>
                </a:solidFill>
                <a:latin typeface="Founders Grotesk 1" panose="020B0604020202020204" charset="0"/>
              </a:rPr>
              <a:t> 2024</a:t>
            </a:r>
          </a:p>
          <a:p>
            <a:pPr defTabSz="1371600">
              <a:lnSpc>
                <a:spcPct val="90000"/>
              </a:lnSpc>
              <a:spcBef>
                <a:spcPts val="1500"/>
              </a:spcBef>
              <a:defRPr/>
            </a:pPr>
            <a:r>
              <a:rPr lang="nb-NO" sz="3600" dirty="0">
                <a:solidFill>
                  <a:srgbClr val="FFFFFF"/>
                </a:solidFill>
                <a:latin typeface="Founders Grotesk 1" panose="020B0604020202020204" charset="0"/>
              </a:rPr>
              <a:t>Place: </a:t>
            </a:r>
            <a:r>
              <a:rPr lang="nb-NO" sz="3600" dirty="0" err="1">
                <a:solidFill>
                  <a:srgbClr val="FFFFFF"/>
                </a:solidFill>
                <a:latin typeface="Founders Grotesk 1" panose="020B0604020202020204" charset="0"/>
              </a:rPr>
              <a:t>Italy</a:t>
            </a:r>
            <a:endParaRPr lang="nb-NO" sz="2700" dirty="0">
              <a:solidFill>
                <a:srgbClr val="000000"/>
              </a:solidFill>
              <a:latin typeface="Founders Grotesk 1" panose="020B0604020202020204" charset="0"/>
            </a:endParaRPr>
          </a:p>
          <a:p>
            <a:pPr defTabSz="1371600">
              <a:lnSpc>
                <a:spcPct val="90000"/>
              </a:lnSpc>
              <a:spcBef>
                <a:spcPts val="1500"/>
              </a:spcBef>
              <a:defRPr/>
            </a:pPr>
            <a:r>
              <a:rPr lang="nb-NO" sz="3600" dirty="0" err="1">
                <a:solidFill>
                  <a:srgbClr val="FFFFFF"/>
                </a:solidFill>
                <a:latin typeface="Founders Grotesk 1" panose="020B0604020202020204" charset="0"/>
              </a:rPr>
              <a:t>Theme</a:t>
            </a:r>
            <a:r>
              <a:rPr lang="nb-NO" sz="3600" dirty="0">
                <a:solidFill>
                  <a:srgbClr val="FFFFFF"/>
                </a:solidFill>
                <a:latin typeface="Founders Grotesk 1" panose="020B0604020202020204" charset="0"/>
              </a:rPr>
              <a:t>: Non-formal </a:t>
            </a:r>
            <a:r>
              <a:rPr lang="nb-NO" sz="3600" dirty="0" err="1">
                <a:solidFill>
                  <a:srgbClr val="FFFFFF"/>
                </a:solidFill>
                <a:latin typeface="Founders Grotesk 1" panose="020B0604020202020204" charset="0"/>
              </a:rPr>
              <a:t>learning</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methods</a:t>
            </a:r>
            <a:endParaRPr lang="nb-NO" sz="3600" dirty="0">
              <a:solidFill>
                <a:srgbClr val="FFFFFF"/>
              </a:solidFill>
              <a:latin typeface="Founders Grotesk 1" panose="020B0604020202020204" charset="0"/>
            </a:endParaRPr>
          </a:p>
          <a:p>
            <a:pPr defTabSz="1371600">
              <a:lnSpc>
                <a:spcPct val="90000"/>
              </a:lnSpc>
              <a:spcBef>
                <a:spcPts val="1500"/>
              </a:spcBef>
              <a:defRPr/>
            </a:pPr>
            <a:r>
              <a:rPr lang="nb-NO" sz="3600" dirty="0">
                <a:solidFill>
                  <a:srgbClr val="FFFFFF"/>
                </a:solidFill>
                <a:latin typeface="Founders Grotesk 1" panose="020B0604020202020204" charset="0"/>
              </a:rPr>
              <a:t>Who </a:t>
            </a:r>
            <a:r>
              <a:rPr lang="nb-NO" sz="3600" dirty="0" err="1">
                <a:solidFill>
                  <a:srgbClr val="FFFFFF"/>
                </a:solidFill>
                <a:latin typeface="Founders Grotesk 1" panose="020B0604020202020204" charset="0"/>
              </a:rPr>
              <a:t>can</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join</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workers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project</a:t>
            </a:r>
            <a:r>
              <a:rPr lang="nb-NO" sz="3600" dirty="0">
                <a:solidFill>
                  <a:srgbClr val="FFFFFF"/>
                </a:solidFill>
                <a:latin typeface="Founders Grotesk 1" panose="020B0604020202020204" charset="0"/>
              </a:rPr>
              <a:t> leaders, </a:t>
            </a:r>
            <a:r>
              <a:rPr lang="nb-NO" sz="3600" dirty="0" err="1">
                <a:solidFill>
                  <a:srgbClr val="FFFFFF"/>
                </a:solidFill>
                <a:latin typeface="Founders Grotesk 1" panose="020B0604020202020204" charset="0"/>
              </a:rPr>
              <a:t>etc</a:t>
            </a:r>
            <a:endParaRPr lang="nb-NO" sz="3600" dirty="0">
              <a:solidFill>
                <a:srgbClr val="FFFFFF"/>
              </a:solidFill>
              <a:latin typeface="Founders Grotesk 1" panose="020B0604020202020204" charset="0"/>
            </a:endParaRPr>
          </a:p>
          <a:p>
            <a:pPr defTabSz="1371600">
              <a:lnSpc>
                <a:spcPct val="90000"/>
              </a:lnSpc>
              <a:spcBef>
                <a:spcPts val="1500"/>
              </a:spcBef>
              <a:defRPr/>
            </a:pPr>
            <a:r>
              <a:rPr lang="nb-NO" sz="3600" dirty="0">
                <a:solidFill>
                  <a:srgbClr val="FFFFFF"/>
                </a:solidFill>
                <a:latin typeface="Founders Grotesk 1" panose="020B0604020202020204" charset="0"/>
              </a:rPr>
              <a:t>Deadline: 28th November</a:t>
            </a: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p:txBody>
      </p:sp>
      <p:pic>
        <p:nvPicPr>
          <p:cNvPr id="5" name="Bilde 4">
            <a:extLst>
              <a:ext uri="{FF2B5EF4-FFF2-40B4-BE49-F238E27FC236}">
                <a16:creationId xmlns:a16="http://schemas.microsoft.com/office/drawing/2014/main" id="{6064F147-5A30-524F-EFF7-A6F996ED8029}"/>
              </a:ext>
            </a:extLst>
          </p:cNvPr>
          <p:cNvPicPr>
            <a:picLocks noChangeAspect="1"/>
          </p:cNvPicPr>
          <p:nvPr/>
        </p:nvPicPr>
        <p:blipFill rotWithShape="1">
          <a:blip r:embed="rId4"/>
          <a:srcRect l="6596" r="4676"/>
          <a:stretch/>
        </p:blipFill>
        <p:spPr>
          <a:xfrm>
            <a:off x="8822558" y="393771"/>
            <a:ext cx="9465442" cy="9893229"/>
          </a:xfrm>
          <a:prstGeom prst="rect">
            <a:avLst/>
          </a:prstGeom>
        </p:spPr>
      </p:pic>
      <p:pic>
        <p:nvPicPr>
          <p:cNvPr id="8" name="Bilde 7">
            <a:extLst>
              <a:ext uri="{FF2B5EF4-FFF2-40B4-BE49-F238E27FC236}">
                <a16:creationId xmlns:a16="http://schemas.microsoft.com/office/drawing/2014/main" id="{56A1D656-BB32-4699-8225-1CA1171EC277}"/>
              </a:ext>
            </a:extLst>
          </p:cNvPr>
          <p:cNvPicPr>
            <a:picLocks noChangeAspect="1"/>
          </p:cNvPicPr>
          <p:nvPr/>
        </p:nvPicPr>
        <p:blipFill>
          <a:blip r:embed="rId5"/>
          <a:stretch>
            <a:fillRect/>
          </a:stretch>
        </p:blipFill>
        <p:spPr>
          <a:xfrm>
            <a:off x="15661427" y="9224507"/>
            <a:ext cx="1828959" cy="557832"/>
          </a:xfrm>
          <a:prstGeom prst="rect">
            <a:avLst/>
          </a:prstGeom>
        </p:spPr>
      </p:pic>
    </p:spTree>
    <p:extLst>
      <p:ext uri="{BB962C8B-B14F-4D97-AF65-F5344CB8AC3E}">
        <p14:creationId xmlns:p14="http://schemas.microsoft.com/office/powerpoint/2010/main" val="2201123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FC8"/>
        </a:solidFill>
        <a:effectLst/>
      </p:bgPr>
    </p:bg>
    <p:spTree>
      <p:nvGrpSpPr>
        <p:cNvPr id="1" name=""/>
        <p:cNvGrpSpPr/>
        <p:nvPr/>
      </p:nvGrpSpPr>
      <p:grpSpPr>
        <a:xfrm>
          <a:off x="0" y="0"/>
          <a:ext cx="0" cy="0"/>
          <a:chOff x="0" y="0"/>
          <a:chExt cx="0" cy="0"/>
        </a:xfrm>
      </p:grpSpPr>
      <p:pic>
        <p:nvPicPr>
          <p:cNvPr id="13" name="Bilde 12" descr="Et bilde som inneholder tekst&#10;&#10;Automatisk generert beskrivelse">
            <a:extLst>
              <a:ext uri="{FF2B5EF4-FFF2-40B4-BE49-F238E27FC236}">
                <a16:creationId xmlns:a16="http://schemas.microsoft.com/office/drawing/2014/main" id="{4E7B6192-303C-402B-8FED-405913992D77}"/>
              </a:ext>
            </a:extLst>
          </p:cNvPr>
          <p:cNvPicPr>
            <a:picLocks noChangeAspect="1"/>
          </p:cNvPicPr>
          <p:nvPr/>
        </p:nvPicPr>
        <p:blipFill>
          <a:blip r:embed="rId3"/>
          <a:stretch>
            <a:fillRect/>
          </a:stretch>
        </p:blipFill>
        <p:spPr>
          <a:xfrm>
            <a:off x="8827851" y="1"/>
            <a:ext cx="9460149" cy="23650373"/>
          </a:xfrm>
          <a:prstGeom prst="rect">
            <a:avLst/>
          </a:prstGeom>
        </p:spPr>
      </p:pic>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797615" y="2220380"/>
            <a:ext cx="7794104" cy="860316"/>
          </a:xfrm>
        </p:spPr>
        <p:txBody>
          <a:bodyPr lIns="137160" tIns="68580" rIns="137160" bIns="68580" anchor="t">
            <a:noAutofit/>
          </a:bodyPr>
          <a:lstStyle/>
          <a:p>
            <a:r>
              <a:rPr lang="en-US" sz="6000" dirty="0">
                <a:solidFill>
                  <a:schemeClr val="bg1"/>
                </a:solidFill>
                <a:latin typeface="Founders Grotesk 2" panose="020B0604020202020204" charset="0"/>
              </a:rPr>
              <a:t>Online challenge: Develop your project</a:t>
            </a:r>
            <a:endParaRPr lang="nb-NO" sz="6000" dirty="0">
              <a:solidFill>
                <a:schemeClr val="bg1"/>
              </a:solidFill>
              <a:latin typeface="Founders Grotesk 2" panose="020B0604020202020204" charset="0"/>
            </a:endParaRPr>
          </a:p>
        </p:txBody>
      </p:sp>
      <p:sp>
        <p:nvSpPr>
          <p:cNvPr id="7" name="TekstSylinder 6">
            <a:extLst>
              <a:ext uri="{FF2B5EF4-FFF2-40B4-BE49-F238E27FC236}">
                <a16:creationId xmlns:a16="http://schemas.microsoft.com/office/drawing/2014/main" id="{03400C8B-82EE-4299-4403-0F9272C28856}"/>
              </a:ext>
            </a:extLst>
          </p:cNvPr>
          <p:cNvSpPr txBox="1"/>
          <p:nvPr/>
        </p:nvSpPr>
        <p:spPr>
          <a:xfrm>
            <a:off x="797615" y="4407251"/>
            <a:ext cx="6507647" cy="7660559"/>
          </a:xfrm>
          <a:prstGeom prst="rect">
            <a:avLst/>
          </a:prstGeom>
          <a:noFill/>
        </p:spPr>
        <p:txBody>
          <a:bodyPr wrap="square" lIns="137160" tIns="68580" rIns="137160" bIns="68580" anchor="t">
            <a:spAutoFit/>
          </a:bodyPr>
          <a:lstStyle/>
          <a:p>
            <a:pPr defTabSz="1371600">
              <a:lnSpc>
                <a:spcPct val="90000"/>
              </a:lnSpc>
              <a:spcBef>
                <a:spcPts val="1500"/>
              </a:spcBef>
              <a:defRPr/>
            </a:pPr>
            <a:r>
              <a:rPr lang="nb-NO" sz="3600" dirty="0">
                <a:solidFill>
                  <a:srgbClr val="FFFFFF"/>
                </a:solidFill>
                <a:latin typeface="Founders Grotesk 1" panose="020B0604020202020204" charset="0"/>
              </a:rPr>
              <a:t>Date: </a:t>
            </a:r>
            <a:r>
              <a:rPr lang="nb-NO" sz="3600" dirty="0" err="1">
                <a:solidFill>
                  <a:srgbClr val="FFFFFF"/>
                </a:solidFill>
                <a:latin typeface="Founders Grotesk 1" panose="020B0604020202020204" charset="0"/>
              </a:rPr>
              <a:t>December</a:t>
            </a:r>
            <a:r>
              <a:rPr lang="nb-NO" sz="3600" dirty="0">
                <a:solidFill>
                  <a:srgbClr val="FFFFFF"/>
                </a:solidFill>
                <a:latin typeface="Founders Grotesk 1" panose="020B0604020202020204" charset="0"/>
              </a:rPr>
              <a:t> 2023 - </a:t>
            </a:r>
            <a:r>
              <a:rPr lang="nb-NO" sz="3600" dirty="0" err="1">
                <a:solidFill>
                  <a:srgbClr val="FFFFFF"/>
                </a:solidFill>
                <a:latin typeface="Founders Grotesk 1" panose="020B0604020202020204" charset="0"/>
              </a:rPr>
              <a:t>February</a:t>
            </a:r>
            <a:r>
              <a:rPr lang="nb-NO" sz="3600" dirty="0">
                <a:solidFill>
                  <a:srgbClr val="FFFFFF"/>
                </a:solidFill>
                <a:latin typeface="Founders Grotesk 1" panose="020B0604020202020204" charset="0"/>
              </a:rPr>
              <a:t> 2024</a:t>
            </a:r>
          </a:p>
          <a:p>
            <a:pPr defTabSz="1371600">
              <a:lnSpc>
                <a:spcPct val="90000"/>
              </a:lnSpc>
              <a:spcBef>
                <a:spcPts val="1500"/>
              </a:spcBef>
              <a:defRPr/>
            </a:pPr>
            <a:r>
              <a:rPr lang="nb-NO" sz="3600" dirty="0">
                <a:solidFill>
                  <a:srgbClr val="FFFFFF"/>
                </a:solidFill>
                <a:latin typeface="Founders Grotesk 1" panose="020B0604020202020204" charset="0"/>
              </a:rPr>
              <a:t>Place: Online</a:t>
            </a:r>
            <a:endParaRPr lang="nb-NO" sz="2700" dirty="0">
              <a:solidFill>
                <a:srgbClr val="000000"/>
              </a:solidFill>
              <a:latin typeface="Founders Grotesk 1" panose="020B0604020202020204" charset="0"/>
            </a:endParaRPr>
          </a:p>
          <a:p>
            <a:pPr defTabSz="1371600">
              <a:lnSpc>
                <a:spcPct val="90000"/>
              </a:lnSpc>
              <a:spcBef>
                <a:spcPts val="1500"/>
              </a:spcBef>
              <a:defRPr/>
            </a:pPr>
            <a:r>
              <a:rPr lang="nb-NO" sz="3600" dirty="0" err="1">
                <a:solidFill>
                  <a:srgbClr val="FFFFFF"/>
                </a:solidFill>
                <a:latin typeface="Founders Grotesk 1" panose="020B0604020202020204" charset="0"/>
              </a:rPr>
              <a:t>Theme</a:t>
            </a:r>
            <a:r>
              <a:rPr lang="nb-NO" sz="3600" dirty="0">
                <a:solidFill>
                  <a:srgbClr val="FFFFFF"/>
                </a:solidFill>
                <a:latin typeface="Founders Grotesk 1" panose="020B0604020202020204" charset="0"/>
              </a:rPr>
              <a:t>: Application support</a:t>
            </a:r>
          </a:p>
          <a:p>
            <a:pPr defTabSz="1371600">
              <a:lnSpc>
                <a:spcPct val="90000"/>
              </a:lnSpc>
              <a:spcBef>
                <a:spcPts val="1500"/>
              </a:spcBef>
              <a:defRPr/>
            </a:pPr>
            <a:r>
              <a:rPr lang="nb-NO" sz="3600" dirty="0">
                <a:solidFill>
                  <a:srgbClr val="FFFFFF"/>
                </a:solidFill>
                <a:latin typeface="Founders Grotesk 1" panose="020B0604020202020204" charset="0"/>
              </a:rPr>
              <a:t>Who </a:t>
            </a:r>
            <a:r>
              <a:rPr lang="nb-NO" sz="3600" dirty="0" err="1">
                <a:solidFill>
                  <a:srgbClr val="FFFFFF"/>
                </a:solidFill>
                <a:latin typeface="Founders Grotesk 1" panose="020B0604020202020204" charset="0"/>
              </a:rPr>
              <a:t>can</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join</a:t>
            </a:r>
            <a:r>
              <a:rPr lang="nb-NO" sz="3600" dirty="0">
                <a:solidFill>
                  <a:srgbClr val="FFFFFF"/>
                </a:solidFill>
                <a:latin typeface="Founders Grotesk 1" panose="020B0604020202020204" charset="0"/>
              </a:rPr>
              <a:t>: representatives for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groups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project</a:t>
            </a:r>
            <a:r>
              <a:rPr lang="nb-NO" sz="3600" dirty="0">
                <a:solidFill>
                  <a:srgbClr val="FFFFFF"/>
                </a:solidFill>
                <a:latin typeface="Founders Grotesk 1" panose="020B0604020202020204" charset="0"/>
              </a:rPr>
              <a:t> leaders, </a:t>
            </a:r>
            <a:r>
              <a:rPr lang="nb-NO" sz="3600" dirty="0" err="1">
                <a:solidFill>
                  <a:srgbClr val="FFFFFF"/>
                </a:solidFill>
                <a:latin typeface="Founders Grotesk 1" panose="020B0604020202020204" charset="0"/>
              </a:rPr>
              <a:t>youth</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workers</a:t>
            </a:r>
            <a:r>
              <a:rPr lang="nb-NO" sz="3600" dirty="0">
                <a:solidFill>
                  <a:srgbClr val="FFFFFF"/>
                </a:solidFill>
                <a:latin typeface="Founders Grotesk 1" panose="020B0604020202020204" charset="0"/>
              </a:rPr>
              <a:t>, </a:t>
            </a:r>
            <a:r>
              <a:rPr lang="nb-NO" sz="3600" dirty="0" err="1">
                <a:solidFill>
                  <a:srgbClr val="FFFFFF"/>
                </a:solidFill>
                <a:latin typeface="Founders Grotesk 1" panose="020B0604020202020204" charset="0"/>
              </a:rPr>
              <a:t>etc</a:t>
            </a:r>
            <a:endParaRPr lang="nb-NO" sz="3600" dirty="0">
              <a:solidFill>
                <a:srgbClr val="FFFFFF"/>
              </a:solidFill>
              <a:latin typeface="Founders Grotesk 1" panose="020B0604020202020204" charset="0"/>
            </a:endParaRPr>
          </a:p>
          <a:p>
            <a:pPr defTabSz="1371600">
              <a:lnSpc>
                <a:spcPct val="90000"/>
              </a:lnSpc>
              <a:spcBef>
                <a:spcPts val="1500"/>
              </a:spcBef>
              <a:defRPr/>
            </a:pPr>
            <a:r>
              <a:rPr lang="nb-NO" sz="3600" dirty="0">
                <a:solidFill>
                  <a:srgbClr val="FFFFFF"/>
                </a:solidFill>
                <a:latin typeface="Founders Grotesk 1" panose="020B0604020202020204" charset="0"/>
              </a:rPr>
              <a:t>Deadline: 10th </a:t>
            </a:r>
            <a:r>
              <a:rPr lang="nb-NO" sz="3600" dirty="0" err="1">
                <a:solidFill>
                  <a:srgbClr val="FFFFFF"/>
                </a:solidFill>
                <a:latin typeface="Founders Grotesk 1" panose="020B0604020202020204" charset="0"/>
              </a:rPr>
              <a:t>December</a:t>
            </a:r>
            <a:endParaRPr lang="nb-NO" sz="3600" dirty="0">
              <a:solidFill>
                <a:srgbClr val="FFFFFF"/>
              </a:solidFill>
              <a:latin typeface="Founders Grotesk 1" panose="020B0604020202020204"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a:p>
            <a:pPr defTabSz="1371600">
              <a:lnSpc>
                <a:spcPct val="90000"/>
              </a:lnSpc>
              <a:spcBef>
                <a:spcPts val="1500"/>
              </a:spcBef>
              <a:defRPr/>
            </a:pPr>
            <a:endParaRPr lang="nb-NO" sz="3600" dirty="0">
              <a:solidFill>
                <a:srgbClr val="FFFFFF"/>
              </a:solidFill>
              <a:latin typeface="Founders Grotesk Regular" panose="02000503000000020004" pitchFamily="2" charset="0"/>
            </a:endParaRPr>
          </a:p>
        </p:txBody>
      </p:sp>
      <p:pic>
        <p:nvPicPr>
          <p:cNvPr id="8" name="Bilde 7">
            <a:extLst>
              <a:ext uri="{FF2B5EF4-FFF2-40B4-BE49-F238E27FC236}">
                <a16:creationId xmlns:a16="http://schemas.microsoft.com/office/drawing/2014/main" id="{56A1D656-BB32-4699-8225-1CA1171EC277}"/>
              </a:ext>
            </a:extLst>
          </p:cNvPr>
          <p:cNvPicPr>
            <a:picLocks noChangeAspect="1"/>
          </p:cNvPicPr>
          <p:nvPr/>
        </p:nvPicPr>
        <p:blipFill>
          <a:blip r:embed="rId4"/>
          <a:stretch>
            <a:fillRect/>
          </a:stretch>
        </p:blipFill>
        <p:spPr>
          <a:xfrm>
            <a:off x="15661427" y="9224507"/>
            <a:ext cx="1828959" cy="557832"/>
          </a:xfrm>
          <a:prstGeom prst="rect">
            <a:avLst/>
          </a:prstGeom>
        </p:spPr>
      </p:pic>
      <p:pic>
        <p:nvPicPr>
          <p:cNvPr id="4" name="Bilde 3" descr="Et bilde som inneholder utendørs, klær, person, himmel&#10;&#10;Automatisk generert beskrivelse">
            <a:extLst>
              <a:ext uri="{FF2B5EF4-FFF2-40B4-BE49-F238E27FC236}">
                <a16:creationId xmlns:a16="http://schemas.microsoft.com/office/drawing/2014/main" id="{0D4E0E9E-E8A0-D994-47C9-6BCBDE89CE49}"/>
              </a:ext>
            </a:extLst>
          </p:cNvPr>
          <p:cNvPicPr>
            <a:picLocks noChangeAspect="1"/>
          </p:cNvPicPr>
          <p:nvPr/>
        </p:nvPicPr>
        <p:blipFill rotWithShape="1">
          <a:blip r:embed="rId5">
            <a:extLst>
              <a:ext uri="{28A0092B-C50C-407E-A947-70E740481C1C}">
                <a14:useLocalDpi xmlns:a14="http://schemas.microsoft.com/office/drawing/2010/main" val="0"/>
              </a:ext>
            </a:extLst>
          </a:blip>
          <a:srcRect l="21061" r="17630"/>
          <a:stretch/>
        </p:blipFill>
        <p:spPr>
          <a:xfrm>
            <a:off x="8827851" y="0"/>
            <a:ext cx="9460149" cy="10287000"/>
          </a:xfrm>
          <a:prstGeom prst="rect">
            <a:avLst/>
          </a:prstGeom>
        </p:spPr>
      </p:pic>
    </p:spTree>
    <p:extLst>
      <p:ext uri="{BB962C8B-B14F-4D97-AF65-F5344CB8AC3E}">
        <p14:creationId xmlns:p14="http://schemas.microsoft.com/office/powerpoint/2010/main" val="3622950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AFEAC27-09F6-F1F0-525D-85C3357B4408}"/>
              </a:ext>
            </a:extLst>
          </p:cNvPr>
          <p:cNvSpPr/>
          <p:nvPr/>
        </p:nvSpPr>
        <p:spPr>
          <a:xfrm>
            <a:off x="-3" y="1"/>
            <a:ext cx="18288000" cy="7081631"/>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a:solidFill>
                <a:srgbClr val="FFFFFF"/>
              </a:solidFill>
              <a:latin typeface="Calibri" panose="020F0502020204030204"/>
            </a:endParaRPr>
          </a:p>
        </p:txBody>
      </p:sp>
      <p:sp>
        <p:nvSpPr>
          <p:cNvPr id="2" name="Tittel 1">
            <a:extLst>
              <a:ext uri="{FF2B5EF4-FFF2-40B4-BE49-F238E27FC236}">
                <a16:creationId xmlns:a16="http://schemas.microsoft.com/office/drawing/2014/main" id="{1CEAF583-8863-41EF-AA75-593875C0CEFD}"/>
              </a:ext>
            </a:extLst>
          </p:cNvPr>
          <p:cNvSpPr>
            <a:spLocks noGrp="1"/>
          </p:cNvSpPr>
          <p:nvPr>
            <p:ph type="title"/>
          </p:nvPr>
        </p:nvSpPr>
        <p:spPr>
          <a:xfrm>
            <a:off x="637957" y="761330"/>
            <a:ext cx="11557061" cy="2205377"/>
          </a:xfrm>
        </p:spPr>
        <p:txBody>
          <a:bodyPr>
            <a:noAutofit/>
          </a:bodyPr>
          <a:lstStyle/>
          <a:p>
            <a:pPr algn="l"/>
            <a:r>
              <a:rPr lang="nb-NO" sz="7500" dirty="0">
                <a:solidFill>
                  <a:schemeClr val="bg1"/>
                </a:solidFill>
                <a:latin typeface="Founders Grotesk 2" panose="020B0604020202020204" charset="0"/>
              </a:rPr>
              <a:t>Norway </a:t>
            </a:r>
            <a:r>
              <a:rPr lang="nb-NO" sz="7500" dirty="0" err="1">
                <a:solidFill>
                  <a:schemeClr val="bg1"/>
                </a:solidFill>
                <a:latin typeface="Founders Grotesk 2" panose="020B0604020202020204" charset="0"/>
              </a:rPr>
              <a:t>contact</a:t>
            </a:r>
            <a:r>
              <a:rPr lang="nb-NO" sz="7500" dirty="0">
                <a:solidFill>
                  <a:schemeClr val="bg1"/>
                </a:solidFill>
                <a:latin typeface="Founders Grotesk 2" panose="020B0604020202020204" charset="0"/>
              </a:rPr>
              <a:t> </a:t>
            </a:r>
            <a:r>
              <a:rPr lang="nb-NO" sz="7500" dirty="0" err="1">
                <a:solidFill>
                  <a:schemeClr val="bg1"/>
                </a:solidFill>
                <a:latin typeface="Founders Grotesk 2" panose="020B0604020202020204" charset="0"/>
              </a:rPr>
              <a:t>point</a:t>
            </a:r>
            <a:r>
              <a:rPr lang="nb-NO" sz="7500" dirty="0">
                <a:solidFill>
                  <a:schemeClr val="bg1"/>
                </a:solidFill>
                <a:latin typeface="Founders Grotesk 2" panose="020B0604020202020204" charset="0"/>
              </a:rPr>
              <a:t>:</a:t>
            </a:r>
          </a:p>
        </p:txBody>
      </p:sp>
      <p:pic>
        <p:nvPicPr>
          <p:cNvPr id="8" name="Bilde 7">
            <a:extLst>
              <a:ext uri="{FF2B5EF4-FFF2-40B4-BE49-F238E27FC236}">
                <a16:creationId xmlns:a16="http://schemas.microsoft.com/office/drawing/2014/main" id="{61F05BA4-C5BF-7DC5-F1F0-08FE728853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94961" y="4018095"/>
            <a:ext cx="12530138" cy="6365304"/>
          </a:xfrm>
          <a:prstGeom prst="rect">
            <a:avLst/>
          </a:prstGeom>
        </p:spPr>
      </p:pic>
      <p:sp>
        <p:nvSpPr>
          <p:cNvPr id="9" name="Plassholder for tekst 2">
            <a:extLst>
              <a:ext uri="{FF2B5EF4-FFF2-40B4-BE49-F238E27FC236}">
                <a16:creationId xmlns:a16="http://schemas.microsoft.com/office/drawing/2014/main" id="{BC76AFAE-7005-9ED7-CD5B-CAFFF5A56C56}"/>
              </a:ext>
            </a:extLst>
          </p:cNvPr>
          <p:cNvSpPr txBox="1">
            <a:spLocks/>
          </p:cNvSpPr>
          <p:nvPr/>
        </p:nvSpPr>
        <p:spPr>
          <a:xfrm>
            <a:off x="637956" y="2860377"/>
            <a:ext cx="11877138" cy="4221255"/>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nb-NO" sz="3200" dirty="0">
                <a:solidFill>
                  <a:srgbClr val="FFFFFF"/>
                </a:solidFill>
                <a:latin typeface="Founders Grotesk 1" panose="020B0604020202020204" charset="0"/>
              </a:rPr>
              <a:t>Erasmus+ ungdom, Barne-, ungdoms- og familiedirektoratet (Bufdir)</a:t>
            </a:r>
          </a:p>
          <a:p>
            <a:pPr marL="514350" indent="-514350" defTabSz="1371600">
              <a:spcBef>
                <a:spcPts val="1500"/>
              </a:spcBef>
            </a:pPr>
            <a:r>
              <a:rPr lang="nb-NO" sz="3200" dirty="0">
                <a:solidFill>
                  <a:srgbClr val="FFFFFF"/>
                </a:solidFill>
                <a:latin typeface="Founders Grotesk 1" panose="020B0604020202020204" charset="0"/>
              </a:rPr>
              <a:t>Website: www.erasmusplussungdom.no</a:t>
            </a:r>
          </a:p>
          <a:p>
            <a:pPr marL="514350" indent="-514350" defTabSz="1371600">
              <a:spcBef>
                <a:spcPts val="1500"/>
              </a:spcBef>
            </a:pPr>
            <a:r>
              <a:rPr lang="nb-NO" sz="3200" dirty="0">
                <a:solidFill>
                  <a:srgbClr val="FFFFFF"/>
                </a:solidFill>
                <a:latin typeface="Founders Grotesk 1" panose="020B0604020202020204" charset="0"/>
              </a:rPr>
              <a:t>Facebook: @erasmusungdom</a:t>
            </a:r>
            <a:endParaRPr lang="nb-NO" sz="3200" dirty="0">
              <a:solidFill>
                <a:srgbClr val="FFFFFF"/>
              </a:solidFill>
              <a:latin typeface="Founders Grotesk 1" panose="020B0604020202020204" charset="0"/>
              <a:ea typeface="Calibri"/>
              <a:cs typeface="Calibri"/>
            </a:endParaRPr>
          </a:p>
          <a:p>
            <a:pPr marL="514350" indent="-514350" defTabSz="1371600">
              <a:spcBef>
                <a:spcPts val="1500"/>
              </a:spcBef>
            </a:pPr>
            <a:r>
              <a:rPr lang="nb-NO" sz="3200" dirty="0">
                <a:solidFill>
                  <a:srgbClr val="FFFFFF"/>
                </a:solidFill>
                <a:latin typeface="Founders Grotesk 1" panose="020B0604020202020204" charset="0"/>
              </a:rPr>
              <a:t>Instagram: @erasmusplussungdom</a:t>
            </a:r>
            <a:endParaRPr lang="nb-NO" sz="3200" dirty="0">
              <a:solidFill>
                <a:srgbClr val="FFFFFF"/>
              </a:solidFill>
              <a:latin typeface="Founders Grotesk 1" panose="020B0604020202020204" charset="0"/>
              <a:ea typeface="Calibri"/>
              <a:cs typeface="Calibri"/>
            </a:endParaRPr>
          </a:p>
          <a:p>
            <a:pPr marL="514350" indent="-514350" defTabSz="1371600">
              <a:spcBef>
                <a:spcPts val="1500"/>
              </a:spcBef>
            </a:pPr>
            <a:r>
              <a:rPr lang="nb-NO" sz="3200" dirty="0">
                <a:solidFill>
                  <a:srgbClr val="FFFFFF"/>
                </a:solidFill>
                <a:latin typeface="Founders Grotesk 1" panose="020B0604020202020204" charset="0"/>
              </a:rPr>
              <a:t>Email: erasmusungdom@bufdir.no</a:t>
            </a:r>
            <a:endParaRPr lang="nb-NO" sz="3200" dirty="0">
              <a:solidFill>
                <a:srgbClr val="FFFFFF"/>
              </a:solidFill>
              <a:latin typeface="Founders Grotesk 1" panose="020B0604020202020204" charset="0"/>
              <a:ea typeface="Calibri"/>
              <a:cs typeface="Calibri"/>
            </a:endParaRPr>
          </a:p>
          <a:p>
            <a:pPr marL="514350" indent="-514350" defTabSz="1371600">
              <a:spcBef>
                <a:spcPts val="1500"/>
              </a:spcBef>
            </a:pPr>
            <a:r>
              <a:rPr lang="nb-NO" sz="3200" dirty="0">
                <a:solidFill>
                  <a:srgbClr val="FFFFFF"/>
                </a:solidFill>
                <a:latin typeface="Founders Grotesk 1" panose="020B0604020202020204" charset="0"/>
              </a:rPr>
              <a:t>Nyhetsbrev: </a:t>
            </a:r>
            <a:endParaRPr lang="nb-NO" sz="3200" dirty="0">
              <a:solidFill>
                <a:srgbClr val="FFFFFF"/>
              </a:solidFill>
              <a:latin typeface="Founders Grotesk 1" panose="020B0604020202020204" charset="0"/>
              <a:ea typeface="Calibri"/>
              <a:cs typeface="Calibri"/>
            </a:endParaRPr>
          </a:p>
        </p:txBody>
      </p:sp>
      <p:pic>
        <p:nvPicPr>
          <p:cNvPr id="3" name="Bilde 2" descr="Et bilde som inneholder kunst, skjermbilde, sort og hvit, sort&#10;&#10;Automatisk generert beskrivelse">
            <a:extLst>
              <a:ext uri="{FF2B5EF4-FFF2-40B4-BE49-F238E27FC236}">
                <a16:creationId xmlns:a16="http://schemas.microsoft.com/office/drawing/2014/main" id="{8584A0F6-616B-CB2E-01BA-8F264C244970}"/>
              </a:ext>
            </a:extLst>
          </p:cNvPr>
          <p:cNvPicPr>
            <a:picLocks noChangeAspect="1"/>
          </p:cNvPicPr>
          <p:nvPr/>
        </p:nvPicPr>
        <p:blipFill rotWithShape="1">
          <a:blip r:embed="rId4"/>
          <a:srcRect l="37783" t="28840" r="37630" b="28561"/>
          <a:stretch/>
        </p:blipFill>
        <p:spPr>
          <a:xfrm>
            <a:off x="4545569" y="6023969"/>
            <a:ext cx="3249392" cy="3166713"/>
          </a:xfrm>
          <a:prstGeom prst="rect">
            <a:avLst/>
          </a:prstGeom>
        </p:spPr>
      </p:pic>
    </p:spTree>
    <p:extLst>
      <p:ext uri="{BB962C8B-B14F-4D97-AF65-F5344CB8AC3E}">
        <p14:creationId xmlns:p14="http://schemas.microsoft.com/office/powerpoint/2010/main" val="853777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AFEAC27-09F6-F1F0-525D-85C3357B4408}"/>
              </a:ext>
            </a:extLst>
          </p:cNvPr>
          <p:cNvSpPr/>
          <p:nvPr/>
        </p:nvSpPr>
        <p:spPr>
          <a:xfrm>
            <a:off x="-3" y="1"/>
            <a:ext cx="18288000" cy="7081631"/>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dirty="0">
              <a:solidFill>
                <a:srgbClr val="FFFFFF"/>
              </a:solidFill>
              <a:latin typeface="Calibri" panose="020F0502020204030204"/>
            </a:endParaRPr>
          </a:p>
        </p:txBody>
      </p:sp>
      <p:sp>
        <p:nvSpPr>
          <p:cNvPr id="2" name="Tittel 1">
            <a:extLst>
              <a:ext uri="{FF2B5EF4-FFF2-40B4-BE49-F238E27FC236}">
                <a16:creationId xmlns:a16="http://schemas.microsoft.com/office/drawing/2014/main" id="{1CEAF583-8863-41EF-AA75-593875C0CEFD}"/>
              </a:ext>
            </a:extLst>
          </p:cNvPr>
          <p:cNvSpPr>
            <a:spLocks noGrp="1"/>
          </p:cNvSpPr>
          <p:nvPr>
            <p:ph type="title"/>
          </p:nvPr>
        </p:nvSpPr>
        <p:spPr>
          <a:xfrm>
            <a:off x="637957" y="761330"/>
            <a:ext cx="11557061" cy="2205377"/>
          </a:xfrm>
        </p:spPr>
        <p:txBody>
          <a:bodyPr>
            <a:noAutofit/>
          </a:bodyPr>
          <a:lstStyle/>
          <a:p>
            <a:pPr algn="l"/>
            <a:r>
              <a:rPr lang="nb-NO" sz="7500" dirty="0" err="1">
                <a:solidFill>
                  <a:schemeClr val="bg1"/>
                </a:solidFill>
                <a:latin typeface="Founders Grotesk 2" panose="020B0604020202020204" charset="0"/>
              </a:rPr>
              <a:t>Denmark</a:t>
            </a:r>
            <a:r>
              <a:rPr lang="nb-NO" sz="7500" dirty="0">
                <a:solidFill>
                  <a:schemeClr val="bg1"/>
                </a:solidFill>
                <a:latin typeface="Founders Grotesk 2" panose="020B0604020202020204" charset="0"/>
              </a:rPr>
              <a:t>:</a:t>
            </a:r>
          </a:p>
        </p:txBody>
      </p:sp>
      <p:pic>
        <p:nvPicPr>
          <p:cNvPr id="8" name="Bilde 7">
            <a:extLst>
              <a:ext uri="{FF2B5EF4-FFF2-40B4-BE49-F238E27FC236}">
                <a16:creationId xmlns:a16="http://schemas.microsoft.com/office/drawing/2014/main" id="{61F05BA4-C5BF-7DC5-F1F0-08FE728853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4961" y="4018095"/>
            <a:ext cx="12530138" cy="6365304"/>
          </a:xfrm>
          <a:prstGeom prst="rect">
            <a:avLst/>
          </a:prstGeom>
        </p:spPr>
      </p:pic>
      <p:sp>
        <p:nvSpPr>
          <p:cNvPr id="9" name="Plassholder for tekst 2">
            <a:extLst>
              <a:ext uri="{FF2B5EF4-FFF2-40B4-BE49-F238E27FC236}">
                <a16:creationId xmlns:a16="http://schemas.microsoft.com/office/drawing/2014/main" id="{BC76AFAE-7005-9ED7-CD5B-CAFFF5A56C56}"/>
              </a:ext>
            </a:extLst>
          </p:cNvPr>
          <p:cNvSpPr txBox="1">
            <a:spLocks/>
          </p:cNvSpPr>
          <p:nvPr/>
        </p:nvSpPr>
        <p:spPr>
          <a:xfrm>
            <a:off x="637957" y="3032872"/>
            <a:ext cx="12195022" cy="4221255"/>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3200" b="1" i="0" dirty="0">
                <a:solidFill>
                  <a:schemeClr val="bg1"/>
                </a:solidFill>
                <a:effectLst/>
                <a:latin typeface="Open Sans" panose="020B0606030504020204" pitchFamily="34" charset="0"/>
              </a:rPr>
              <a:t>Danish Agency for Science and Higher Education</a:t>
            </a:r>
          </a:p>
          <a:p>
            <a:pPr algn="l"/>
            <a:r>
              <a:rPr lang="en-US" sz="3200" b="1" i="0" dirty="0">
                <a:solidFill>
                  <a:schemeClr val="bg1"/>
                </a:solidFill>
                <a:effectLst/>
                <a:latin typeface="Open Sans" panose="020B0606030504020204" pitchFamily="34" charset="0"/>
              </a:rPr>
              <a:t>Address: </a:t>
            </a:r>
            <a:r>
              <a:rPr lang="en-US" sz="3200" b="0" i="0" dirty="0" err="1">
                <a:solidFill>
                  <a:schemeClr val="bg1"/>
                </a:solidFill>
                <a:effectLst/>
                <a:latin typeface="Open Sans" panose="020B0606030504020204" pitchFamily="34" charset="0"/>
              </a:rPr>
              <a:t>Haraldsgade</a:t>
            </a:r>
            <a:r>
              <a:rPr lang="en-US" sz="3200" b="0" i="0" dirty="0">
                <a:solidFill>
                  <a:schemeClr val="bg1"/>
                </a:solidFill>
                <a:effectLst/>
                <a:latin typeface="Open Sans" panose="020B0606030504020204" pitchFamily="34" charset="0"/>
              </a:rPr>
              <a:t> 53, DK-2100 Copenhagen Denmark</a:t>
            </a:r>
          </a:p>
          <a:p>
            <a:pPr algn="l"/>
            <a:r>
              <a:rPr lang="en-US" sz="3200" b="1" i="0" dirty="0">
                <a:solidFill>
                  <a:schemeClr val="bg1"/>
                </a:solidFill>
                <a:effectLst/>
                <a:latin typeface="Open Sans" panose="020B0606030504020204" pitchFamily="34" charset="0"/>
              </a:rPr>
              <a:t>Phone number: </a:t>
            </a:r>
            <a:r>
              <a:rPr lang="en-US" sz="3200" b="0" i="0" dirty="0">
                <a:solidFill>
                  <a:schemeClr val="bg1"/>
                </a:solidFill>
                <a:effectLst/>
                <a:latin typeface="Open Sans" panose="020B0606030504020204" pitchFamily="34" charset="0"/>
              </a:rPr>
              <a:t>+45 72 31 78 00</a:t>
            </a:r>
          </a:p>
          <a:p>
            <a:pPr algn="l"/>
            <a:r>
              <a:rPr lang="en-US" sz="3200" b="1" i="0" dirty="0">
                <a:solidFill>
                  <a:schemeClr val="bg1"/>
                </a:solidFill>
                <a:effectLst/>
                <a:latin typeface="Open Sans" panose="020B0606030504020204" pitchFamily="34" charset="0"/>
              </a:rPr>
              <a:t>Email: </a:t>
            </a:r>
            <a:r>
              <a:rPr lang="en-US" sz="32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uddprogram@ufm.dk</a:t>
            </a:r>
            <a:endParaRPr lang="en-US" sz="3200" b="0" i="0" dirty="0">
              <a:solidFill>
                <a:schemeClr val="bg1"/>
              </a:solidFill>
              <a:effectLst/>
              <a:latin typeface="Open Sans" panose="020B0606030504020204" pitchFamily="34" charset="0"/>
            </a:endParaRPr>
          </a:p>
          <a:p>
            <a:pPr algn="l"/>
            <a:r>
              <a:rPr lang="en-US" sz="3200" b="1" i="0" dirty="0">
                <a:solidFill>
                  <a:schemeClr val="bg1"/>
                </a:solidFill>
                <a:effectLst/>
                <a:latin typeface="Open Sans" panose="020B0606030504020204" pitchFamily="34" charset="0"/>
              </a:rPr>
              <a:t>Website: </a:t>
            </a:r>
            <a:r>
              <a:rPr lang="en-US" sz="32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http://www.ufm.dk/erasmusplus</a:t>
            </a:r>
            <a:endParaRPr lang="en-US" sz="3200" b="0" i="0" dirty="0">
              <a:solidFill>
                <a:schemeClr val="bg1"/>
              </a:solidFill>
              <a:effectLst/>
              <a:latin typeface="Open Sans" panose="020B0606030504020204" pitchFamily="34" charset="0"/>
            </a:endParaRPr>
          </a:p>
          <a:p>
            <a:pPr algn="l"/>
            <a:endParaRPr lang="en-US" sz="3200" b="0" i="0" dirty="0">
              <a:solidFill>
                <a:schemeClr val="bg1"/>
              </a:solidFill>
              <a:effectLst/>
              <a:latin typeface="Open Sans" panose="020B0606030504020204" pitchFamily="34" charset="0"/>
            </a:endParaRPr>
          </a:p>
          <a:p>
            <a:pPr marL="514350" indent="-514350" defTabSz="1371600">
              <a:spcBef>
                <a:spcPts val="1500"/>
              </a:spcBef>
            </a:pPr>
            <a:endParaRPr lang="nb-NO" sz="4200" dirty="0">
              <a:solidFill>
                <a:srgbClr val="FFFFFF"/>
              </a:solidFill>
              <a:latin typeface="Founders Grotesk 1" panose="020B0604020202020204" charset="0"/>
              <a:ea typeface="Calibri"/>
              <a:cs typeface="Calibri"/>
            </a:endParaRPr>
          </a:p>
        </p:txBody>
      </p:sp>
    </p:spTree>
    <p:extLst>
      <p:ext uri="{BB962C8B-B14F-4D97-AF65-F5344CB8AC3E}">
        <p14:creationId xmlns:p14="http://schemas.microsoft.com/office/powerpoint/2010/main" val="230834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19A"/>
        </a:solidFill>
        <a:effectLst/>
      </p:bgPr>
    </p:bg>
    <p:spTree>
      <p:nvGrpSpPr>
        <p:cNvPr id="1" name=""/>
        <p:cNvGrpSpPr/>
        <p:nvPr/>
      </p:nvGrpSpPr>
      <p:grpSpPr>
        <a:xfrm>
          <a:off x="0" y="0"/>
          <a:ext cx="0" cy="0"/>
          <a:chOff x="0" y="0"/>
          <a:chExt cx="0" cy="0"/>
        </a:xfrm>
      </p:grpSpPr>
      <p:sp>
        <p:nvSpPr>
          <p:cNvPr id="2" name="TextBox 2"/>
          <p:cNvSpPr txBox="1"/>
          <p:nvPr/>
        </p:nvSpPr>
        <p:spPr>
          <a:xfrm>
            <a:off x="3387752" y="1385474"/>
            <a:ext cx="11512495" cy="1603003"/>
          </a:xfrm>
          <a:prstGeom prst="rect">
            <a:avLst/>
          </a:prstGeom>
        </p:spPr>
        <p:txBody>
          <a:bodyPr wrap="square" lIns="0" tIns="0" rIns="0" bIns="0" rtlCol="0" anchor="t">
            <a:spAutoFit/>
          </a:bodyPr>
          <a:lstStyle/>
          <a:p>
            <a:pPr marL="0" marR="0" lvl="0" indent="0" algn="ctr" defTabSz="914400" rtl="0" eaLnBrk="1" fontAlgn="auto" latinLnBrk="0" hangingPunct="1">
              <a:lnSpc>
                <a:spcPts val="12507"/>
              </a:lnSpc>
              <a:spcBef>
                <a:spcPts val="0"/>
              </a:spcBef>
              <a:spcAft>
                <a:spcPts val="0"/>
              </a:spcAft>
              <a:buClrTx/>
              <a:buSzTx/>
              <a:buFontTx/>
              <a:buNone/>
              <a:tabLst/>
              <a:defRPr/>
            </a:pPr>
            <a:r>
              <a:rPr kumimoji="0" lang="en-US" sz="11911" b="0" i="0" u="none" strike="noStrike" kern="1200" cap="none" spc="0" normalizeH="0" baseline="0" noProof="0" dirty="0">
                <a:ln>
                  <a:noFill/>
                </a:ln>
                <a:solidFill>
                  <a:srgbClr val="FFFFFF"/>
                </a:solidFill>
                <a:effectLst/>
                <a:uLnTx/>
                <a:uFillTx/>
                <a:latin typeface="Founders Grotesk 2"/>
                <a:ea typeface="+mn-ea"/>
                <a:cs typeface="+mn-cs"/>
              </a:rPr>
              <a:t>Something yellow</a:t>
            </a:r>
          </a:p>
        </p:txBody>
      </p:sp>
      <p:sp>
        <p:nvSpPr>
          <p:cNvPr id="3" name="Freeform 3"/>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A List of The Most Beautiful Yellow Flowers - Bored Art">
            <a:extLst>
              <a:ext uri="{FF2B5EF4-FFF2-40B4-BE49-F238E27FC236}">
                <a16:creationId xmlns:a16="http://schemas.microsoft.com/office/drawing/2014/main" id="{D807A846-1BDC-3F4D-9F7F-32FAFE11F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924" y="3835299"/>
            <a:ext cx="5372100" cy="5362575"/>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830BA06A-CAD2-FB7C-6B94-8BD8DA2F29D0}"/>
              </a:ext>
            </a:extLst>
          </p:cNvPr>
          <p:cNvSpPr txBox="1"/>
          <p:nvPr/>
        </p:nvSpPr>
        <p:spPr>
          <a:xfrm>
            <a:off x="1986060" y="3835299"/>
            <a:ext cx="7157940" cy="4832092"/>
          </a:xfrm>
          <a:prstGeom prst="rect">
            <a:avLst/>
          </a:prstGeom>
          <a:noFill/>
        </p:spPr>
        <p:txBody>
          <a:bodyPr wrap="square" rtlCol="0">
            <a:spAutoFit/>
          </a:bodyPr>
          <a:lstStyle/>
          <a:p>
            <a:pPr rtl="0">
              <a:spcBef>
                <a:spcPts val="0"/>
              </a:spcBef>
              <a:spcAft>
                <a:spcPts val="0"/>
              </a:spcAft>
            </a:pPr>
            <a:r>
              <a:rPr lang="en-US" sz="4400" b="0" i="0" u="none" strike="noStrike" dirty="0">
                <a:solidFill>
                  <a:srgbClr val="FFFFFF"/>
                </a:solidFill>
                <a:effectLst/>
                <a:latin typeface="Founders Grotesk 1" panose="020B0604020202020204" charset="0"/>
              </a:rPr>
              <a:t>Go through the pictures on your phone (do not get lost there)!</a:t>
            </a:r>
          </a:p>
          <a:p>
            <a:pPr rtl="0">
              <a:spcBef>
                <a:spcPts val="0"/>
              </a:spcBef>
              <a:spcAft>
                <a:spcPts val="0"/>
              </a:spcAft>
            </a:pPr>
            <a:endParaRPr lang="en-US" sz="4400" dirty="0">
              <a:solidFill>
                <a:srgbClr val="FFFFFF"/>
              </a:solidFill>
              <a:latin typeface="Founders Grotesk 1" panose="020B0604020202020204" charset="0"/>
            </a:endParaRPr>
          </a:p>
          <a:p>
            <a:pPr rtl="0">
              <a:spcBef>
                <a:spcPts val="0"/>
              </a:spcBef>
              <a:spcAft>
                <a:spcPts val="0"/>
              </a:spcAft>
            </a:pPr>
            <a:r>
              <a:rPr lang="en-US" sz="4400" b="0" i="0" u="none" strike="noStrike" dirty="0">
                <a:solidFill>
                  <a:srgbClr val="FFFFFF"/>
                </a:solidFill>
                <a:effectLst/>
                <a:latin typeface="Founders Grotesk 1" panose="020B0604020202020204" charset="0"/>
              </a:rPr>
              <a:t>Pick a picture with something yellow in it, and share the story of the picture in groups</a:t>
            </a:r>
            <a:endParaRPr lang="nb-NO" dirty="0"/>
          </a:p>
        </p:txBody>
      </p:sp>
    </p:spTree>
    <p:extLst>
      <p:ext uri="{BB962C8B-B14F-4D97-AF65-F5344CB8AC3E}">
        <p14:creationId xmlns:p14="http://schemas.microsoft.com/office/powerpoint/2010/main" val="2273616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AFEAC27-09F6-F1F0-525D-85C3357B4408}"/>
              </a:ext>
            </a:extLst>
          </p:cNvPr>
          <p:cNvSpPr/>
          <p:nvPr/>
        </p:nvSpPr>
        <p:spPr>
          <a:xfrm>
            <a:off x="-3" y="1"/>
            <a:ext cx="18288000" cy="7081631"/>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dirty="0">
              <a:solidFill>
                <a:srgbClr val="FFFFFF"/>
              </a:solidFill>
              <a:latin typeface="Calibri" panose="020F0502020204030204"/>
            </a:endParaRPr>
          </a:p>
        </p:txBody>
      </p:sp>
      <p:sp>
        <p:nvSpPr>
          <p:cNvPr id="2" name="Tittel 1">
            <a:extLst>
              <a:ext uri="{FF2B5EF4-FFF2-40B4-BE49-F238E27FC236}">
                <a16:creationId xmlns:a16="http://schemas.microsoft.com/office/drawing/2014/main" id="{1CEAF583-8863-41EF-AA75-593875C0CEFD}"/>
              </a:ext>
            </a:extLst>
          </p:cNvPr>
          <p:cNvSpPr>
            <a:spLocks noGrp="1"/>
          </p:cNvSpPr>
          <p:nvPr>
            <p:ph type="title"/>
          </p:nvPr>
        </p:nvSpPr>
        <p:spPr>
          <a:xfrm>
            <a:off x="637957" y="761330"/>
            <a:ext cx="11557061" cy="2205377"/>
          </a:xfrm>
        </p:spPr>
        <p:txBody>
          <a:bodyPr>
            <a:noAutofit/>
          </a:bodyPr>
          <a:lstStyle/>
          <a:p>
            <a:pPr algn="l"/>
            <a:r>
              <a:rPr lang="nb-NO" sz="7500" dirty="0">
                <a:solidFill>
                  <a:schemeClr val="bg1"/>
                </a:solidFill>
                <a:latin typeface="Founders Grotesk 2" panose="020B0604020202020204" charset="0"/>
              </a:rPr>
              <a:t>Finland:</a:t>
            </a:r>
          </a:p>
        </p:txBody>
      </p:sp>
      <p:pic>
        <p:nvPicPr>
          <p:cNvPr id="8" name="Bilde 7">
            <a:extLst>
              <a:ext uri="{FF2B5EF4-FFF2-40B4-BE49-F238E27FC236}">
                <a16:creationId xmlns:a16="http://schemas.microsoft.com/office/drawing/2014/main" id="{61F05BA4-C5BF-7DC5-F1F0-08FE728853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4961" y="4018095"/>
            <a:ext cx="12530138" cy="6365304"/>
          </a:xfrm>
          <a:prstGeom prst="rect">
            <a:avLst/>
          </a:prstGeom>
        </p:spPr>
      </p:pic>
      <p:sp>
        <p:nvSpPr>
          <p:cNvPr id="9" name="Plassholder for tekst 2">
            <a:extLst>
              <a:ext uri="{FF2B5EF4-FFF2-40B4-BE49-F238E27FC236}">
                <a16:creationId xmlns:a16="http://schemas.microsoft.com/office/drawing/2014/main" id="{BC76AFAE-7005-9ED7-CD5B-CAFFF5A56C56}"/>
              </a:ext>
            </a:extLst>
          </p:cNvPr>
          <p:cNvSpPr txBox="1">
            <a:spLocks/>
          </p:cNvSpPr>
          <p:nvPr/>
        </p:nvSpPr>
        <p:spPr>
          <a:xfrm>
            <a:off x="637957" y="3032872"/>
            <a:ext cx="12195022" cy="4221255"/>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b-NO" sz="3200" b="1" i="0" dirty="0">
                <a:solidFill>
                  <a:schemeClr val="bg1"/>
                </a:solidFill>
                <a:effectLst/>
                <a:latin typeface="Open Sans" panose="020B0606030504020204" pitchFamily="34" charset="0"/>
              </a:rPr>
              <a:t>Finnish National </a:t>
            </a:r>
            <a:r>
              <a:rPr lang="nb-NO" sz="3200" b="1" i="0" dirty="0" err="1">
                <a:solidFill>
                  <a:schemeClr val="bg1"/>
                </a:solidFill>
                <a:effectLst/>
                <a:latin typeface="Open Sans" panose="020B0606030504020204" pitchFamily="34" charset="0"/>
              </a:rPr>
              <a:t>Agency</a:t>
            </a:r>
            <a:r>
              <a:rPr lang="nb-NO" sz="3200" b="1" i="0" dirty="0">
                <a:solidFill>
                  <a:schemeClr val="bg1"/>
                </a:solidFill>
                <a:effectLst/>
                <a:latin typeface="Open Sans" panose="020B0606030504020204" pitchFamily="34" charset="0"/>
              </a:rPr>
              <a:t> for </a:t>
            </a:r>
            <a:r>
              <a:rPr lang="nb-NO" sz="3200" b="1" i="0" dirty="0" err="1">
                <a:solidFill>
                  <a:schemeClr val="bg1"/>
                </a:solidFill>
                <a:effectLst/>
                <a:latin typeface="Open Sans" panose="020B0606030504020204" pitchFamily="34" charset="0"/>
              </a:rPr>
              <a:t>Education</a:t>
            </a:r>
            <a:r>
              <a:rPr lang="nb-NO" sz="3200" b="1" i="0" dirty="0">
                <a:solidFill>
                  <a:schemeClr val="bg1"/>
                </a:solidFill>
                <a:effectLst/>
                <a:latin typeface="Open Sans" panose="020B0606030504020204" pitchFamily="34" charset="0"/>
              </a:rPr>
              <a:t> (EDUFI)</a:t>
            </a:r>
          </a:p>
          <a:p>
            <a:pPr algn="l"/>
            <a:r>
              <a:rPr lang="nb-NO" sz="3200" b="1" i="0" dirty="0" err="1">
                <a:solidFill>
                  <a:schemeClr val="bg1"/>
                </a:solidFill>
                <a:effectLst/>
                <a:latin typeface="Open Sans" panose="020B0606030504020204" pitchFamily="34" charset="0"/>
              </a:rPr>
              <a:t>Address</a:t>
            </a:r>
            <a:r>
              <a:rPr lang="nb-NO" sz="3200" b="1" i="0" dirty="0">
                <a:solidFill>
                  <a:schemeClr val="bg1"/>
                </a:solidFill>
                <a:effectLst/>
                <a:latin typeface="Open Sans" panose="020B0606030504020204" pitchFamily="34" charset="0"/>
              </a:rPr>
              <a:t>: </a:t>
            </a:r>
            <a:r>
              <a:rPr lang="nb-NO" sz="3200" b="0" i="0" dirty="0" err="1">
                <a:solidFill>
                  <a:schemeClr val="bg1"/>
                </a:solidFill>
                <a:effectLst/>
                <a:latin typeface="Open Sans" panose="020B0606030504020204" pitchFamily="34" charset="0"/>
              </a:rPr>
              <a:t>Hakaniemenranta</a:t>
            </a:r>
            <a:r>
              <a:rPr lang="nb-NO" sz="3200" b="0" i="0" dirty="0">
                <a:solidFill>
                  <a:schemeClr val="bg1"/>
                </a:solidFill>
                <a:effectLst/>
                <a:latin typeface="Open Sans" panose="020B0606030504020204" pitchFamily="34" charset="0"/>
              </a:rPr>
              <a:t> 6, </a:t>
            </a:r>
            <a:r>
              <a:rPr lang="nb-NO" sz="3200" b="0" i="0" dirty="0" err="1">
                <a:solidFill>
                  <a:schemeClr val="bg1"/>
                </a:solidFill>
                <a:effectLst/>
                <a:latin typeface="Open Sans" panose="020B0606030504020204" pitchFamily="34" charset="0"/>
              </a:rPr>
              <a:t>P.O.Box</a:t>
            </a:r>
            <a:r>
              <a:rPr lang="nb-NO" sz="3200" b="0" i="0" dirty="0">
                <a:solidFill>
                  <a:schemeClr val="bg1"/>
                </a:solidFill>
                <a:effectLst/>
                <a:latin typeface="Open Sans" panose="020B0606030504020204" pitchFamily="34" charset="0"/>
              </a:rPr>
              <a:t> 380 00531, Helsinki Finland</a:t>
            </a:r>
          </a:p>
          <a:p>
            <a:pPr algn="l"/>
            <a:r>
              <a:rPr lang="nb-NO" sz="3200" b="1" i="0" dirty="0">
                <a:solidFill>
                  <a:schemeClr val="bg1"/>
                </a:solidFill>
                <a:effectLst/>
                <a:latin typeface="Open Sans" panose="020B0606030504020204" pitchFamily="34" charset="0"/>
              </a:rPr>
              <a:t>Phone </a:t>
            </a:r>
            <a:r>
              <a:rPr lang="nb-NO" sz="3200" b="1" i="0" dirty="0" err="1">
                <a:solidFill>
                  <a:schemeClr val="bg1"/>
                </a:solidFill>
                <a:effectLst/>
                <a:latin typeface="Open Sans" panose="020B0606030504020204" pitchFamily="34" charset="0"/>
              </a:rPr>
              <a:t>number</a:t>
            </a:r>
            <a:r>
              <a:rPr lang="nb-NO" sz="3200" b="1" i="0" dirty="0">
                <a:solidFill>
                  <a:schemeClr val="bg1"/>
                </a:solidFill>
                <a:effectLst/>
                <a:latin typeface="Open Sans" panose="020B0606030504020204" pitchFamily="34" charset="0"/>
              </a:rPr>
              <a:t>: </a:t>
            </a:r>
            <a:r>
              <a:rPr lang="nb-NO" sz="3200" b="0" i="0" dirty="0">
                <a:solidFill>
                  <a:schemeClr val="bg1"/>
                </a:solidFill>
                <a:effectLst/>
                <a:latin typeface="Open Sans" panose="020B0606030504020204" pitchFamily="34" charset="0"/>
              </a:rPr>
              <a:t>+358 295 331 000</a:t>
            </a:r>
          </a:p>
          <a:p>
            <a:pPr algn="l"/>
            <a:r>
              <a:rPr lang="nb-NO" sz="3200" b="1" i="0" dirty="0">
                <a:solidFill>
                  <a:schemeClr val="bg1"/>
                </a:solidFill>
                <a:effectLst/>
                <a:latin typeface="Open Sans" panose="020B0606030504020204" pitchFamily="34" charset="0"/>
              </a:rPr>
              <a:t>Email: </a:t>
            </a:r>
            <a:r>
              <a:rPr lang="nb-NO" sz="32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erasmus.viestinta@oph.fi</a:t>
            </a:r>
            <a:endParaRPr lang="nb-NO" sz="3200" b="0" i="0" dirty="0">
              <a:solidFill>
                <a:schemeClr val="bg1"/>
              </a:solidFill>
              <a:effectLst/>
              <a:latin typeface="Open Sans" panose="020B0606030504020204" pitchFamily="34" charset="0"/>
            </a:endParaRPr>
          </a:p>
          <a:p>
            <a:pPr algn="l"/>
            <a:r>
              <a:rPr lang="nb-NO" sz="3200" b="1" i="0" dirty="0">
                <a:solidFill>
                  <a:schemeClr val="bg1"/>
                </a:solidFill>
                <a:effectLst/>
                <a:latin typeface="Open Sans" panose="020B0606030504020204" pitchFamily="34" charset="0"/>
              </a:rPr>
              <a:t>Website: </a:t>
            </a:r>
            <a:r>
              <a:rPr lang="nb-NO" sz="32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https://www.oph.fi/erasmusplus</a:t>
            </a:r>
            <a:endParaRPr lang="en-US" sz="3200" b="0" i="0" dirty="0">
              <a:solidFill>
                <a:schemeClr val="bg1"/>
              </a:solidFill>
              <a:effectLst/>
              <a:latin typeface="Open Sans" panose="020B0606030504020204" pitchFamily="34" charset="0"/>
            </a:endParaRPr>
          </a:p>
        </p:txBody>
      </p:sp>
    </p:spTree>
    <p:extLst>
      <p:ext uri="{BB962C8B-B14F-4D97-AF65-F5344CB8AC3E}">
        <p14:creationId xmlns:p14="http://schemas.microsoft.com/office/powerpoint/2010/main" val="3569201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AFEAC27-09F6-F1F0-525D-85C3357B4408}"/>
              </a:ext>
            </a:extLst>
          </p:cNvPr>
          <p:cNvSpPr/>
          <p:nvPr/>
        </p:nvSpPr>
        <p:spPr>
          <a:xfrm>
            <a:off x="-3" y="1"/>
            <a:ext cx="18288000" cy="7081631"/>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dirty="0">
              <a:solidFill>
                <a:srgbClr val="FFFFFF"/>
              </a:solidFill>
              <a:latin typeface="Calibri" panose="020F0502020204030204"/>
            </a:endParaRPr>
          </a:p>
        </p:txBody>
      </p:sp>
      <p:sp>
        <p:nvSpPr>
          <p:cNvPr id="2" name="Tittel 1">
            <a:extLst>
              <a:ext uri="{FF2B5EF4-FFF2-40B4-BE49-F238E27FC236}">
                <a16:creationId xmlns:a16="http://schemas.microsoft.com/office/drawing/2014/main" id="{1CEAF583-8863-41EF-AA75-593875C0CEFD}"/>
              </a:ext>
            </a:extLst>
          </p:cNvPr>
          <p:cNvSpPr>
            <a:spLocks noGrp="1"/>
          </p:cNvSpPr>
          <p:nvPr>
            <p:ph type="title"/>
          </p:nvPr>
        </p:nvSpPr>
        <p:spPr>
          <a:xfrm>
            <a:off x="637957" y="761330"/>
            <a:ext cx="11557061" cy="2205377"/>
          </a:xfrm>
        </p:spPr>
        <p:txBody>
          <a:bodyPr>
            <a:noAutofit/>
          </a:bodyPr>
          <a:lstStyle/>
          <a:p>
            <a:pPr algn="l"/>
            <a:r>
              <a:rPr lang="nb-NO" sz="7500" dirty="0" err="1">
                <a:solidFill>
                  <a:schemeClr val="bg1"/>
                </a:solidFill>
                <a:latin typeface="Founders Grotesk 2" panose="020B0604020202020204" charset="0"/>
              </a:rPr>
              <a:t>Iceland</a:t>
            </a:r>
            <a:r>
              <a:rPr lang="nb-NO" sz="7500" dirty="0">
                <a:solidFill>
                  <a:schemeClr val="bg1"/>
                </a:solidFill>
                <a:latin typeface="Founders Grotesk 2" panose="020B0604020202020204" charset="0"/>
              </a:rPr>
              <a:t>:</a:t>
            </a:r>
          </a:p>
        </p:txBody>
      </p:sp>
      <p:pic>
        <p:nvPicPr>
          <p:cNvPr id="8" name="Bilde 7">
            <a:extLst>
              <a:ext uri="{FF2B5EF4-FFF2-40B4-BE49-F238E27FC236}">
                <a16:creationId xmlns:a16="http://schemas.microsoft.com/office/drawing/2014/main" id="{61F05BA4-C5BF-7DC5-F1F0-08FE728853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4961" y="4018095"/>
            <a:ext cx="12530138" cy="6365304"/>
          </a:xfrm>
          <a:prstGeom prst="rect">
            <a:avLst/>
          </a:prstGeom>
        </p:spPr>
      </p:pic>
      <p:sp>
        <p:nvSpPr>
          <p:cNvPr id="9" name="Plassholder for tekst 2">
            <a:extLst>
              <a:ext uri="{FF2B5EF4-FFF2-40B4-BE49-F238E27FC236}">
                <a16:creationId xmlns:a16="http://schemas.microsoft.com/office/drawing/2014/main" id="{BC76AFAE-7005-9ED7-CD5B-CAFFF5A56C56}"/>
              </a:ext>
            </a:extLst>
          </p:cNvPr>
          <p:cNvSpPr txBox="1">
            <a:spLocks/>
          </p:cNvSpPr>
          <p:nvPr/>
        </p:nvSpPr>
        <p:spPr>
          <a:xfrm>
            <a:off x="637957" y="3032872"/>
            <a:ext cx="12195022" cy="4221255"/>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3200" b="1" i="0" dirty="0">
                <a:solidFill>
                  <a:schemeClr val="bg1"/>
                </a:solidFill>
                <a:effectLst/>
                <a:latin typeface="Open Sans" panose="020B0606030504020204" pitchFamily="34" charset="0"/>
              </a:rPr>
              <a:t>The Icelandic Centre for Research (</a:t>
            </a:r>
            <a:r>
              <a:rPr lang="en-US" sz="3200" b="1" i="0" dirty="0" err="1">
                <a:solidFill>
                  <a:schemeClr val="bg1"/>
                </a:solidFill>
                <a:effectLst/>
                <a:latin typeface="Open Sans" panose="020B0606030504020204" pitchFamily="34" charset="0"/>
              </a:rPr>
              <a:t>Rannis</a:t>
            </a:r>
            <a:r>
              <a:rPr lang="en-US" sz="3200" b="1" i="0" dirty="0">
                <a:solidFill>
                  <a:schemeClr val="bg1"/>
                </a:solidFill>
                <a:effectLst/>
                <a:latin typeface="Open Sans" panose="020B0606030504020204" pitchFamily="34" charset="0"/>
              </a:rPr>
              <a:t>)</a:t>
            </a:r>
          </a:p>
          <a:p>
            <a:pPr algn="l"/>
            <a:r>
              <a:rPr lang="en-US" sz="3200" b="1" i="0" dirty="0">
                <a:solidFill>
                  <a:schemeClr val="bg1"/>
                </a:solidFill>
                <a:effectLst/>
                <a:latin typeface="Open Sans" panose="020B0606030504020204" pitchFamily="34" charset="0"/>
              </a:rPr>
              <a:t>Address: </a:t>
            </a:r>
            <a:r>
              <a:rPr lang="en-US" sz="3200" b="0" i="0" dirty="0" err="1">
                <a:solidFill>
                  <a:schemeClr val="bg1"/>
                </a:solidFill>
                <a:effectLst/>
                <a:latin typeface="Open Sans" panose="020B0606030504020204" pitchFamily="34" charset="0"/>
              </a:rPr>
              <a:t>Borgartún</a:t>
            </a:r>
            <a:r>
              <a:rPr lang="en-US" sz="3200" b="0" i="0" dirty="0">
                <a:solidFill>
                  <a:schemeClr val="bg1"/>
                </a:solidFill>
                <a:effectLst/>
                <a:latin typeface="Open Sans" panose="020B0606030504020204" pitchFamily="34" charset="0"/>
              </a:rPr>
              <a:t> 30 105, Reykjavik Iceland</a:t>
            </a:r>
          </a:p>
          <a:p>
            <a:pPr algn="l"/>
            <a:r>
              <a:rPr lang="en-US" sz="3200" b="1" i="0" dirty="0">
                <a:solidFill>
                  <a:schemeClr val="bg1"/>
                </a:solidFill>
                <a:effectLst/>
                <a:latin typeface="Open Sans" panose="020B0606030504020204" pitchFamily="34" charset="0"/>
              </a:rPr>
              <a:t>Phone number: </a:t>
            </a:r>
            <a:r>
              <a:rPr lang="en-US" sz="3200" b="0" i="0" dirty="0">
                <a:solidFill>
                  <a:schemeClr val="bg1"/>
                </a:solidFill>
                <a:effectLst/>
                <a:latin typeface="Open Sans" panose="020B0606030504020204" pitchFamily="34" charset="0"/>
              </a:rPr>
              <a:t>+354 515 5800</a:t>
            </a:r>
          </a:p>
          <a:p>
            <a:pPr algn="l"/>
            <a:r>
              <a:rPr lang="en-US" sz="3200" b="1" i="0" dirty="0">
                <a:solidFill>
                  <a:schemeClr val="bg1"/>
                </a:solidFill>
                <a:effectLst/>
                <a:latin typeface="Open Sans" panose="020B0606030504020204" pitchFamily="34" charset="0"/>
              </a:rPr>
              <a:t>Email: </a:t>
            </a:r>
            <a:r>
              <a:rPr lang="en-US" sz="32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erasmusplus@rannis.is</a:t>
            </a:r>
            <a:endParaRPr lang="en-US" sz="3200" b="0" i="0" dirty="0">
              <a:solidFill>
                <a:schemeClr val="bg1"/>
              </a:solidFill>
              <a:effectLst/>
              <a:latin typeface="Open Sans" panose="020B0606030504020204" pitchFamily="34" charset="0"/>
            </a:endParaRPr>
          </a:p>
          <a:p>
            <a:pPr algn="l"/>
            <a:r>
              <a:rPr lang="en-US" sz="3200" b="1" i="0" dirty="0">
                <a:solidFill>
                  <a:schemeClr val="bg1"/>
                </a:solidFill>
                <a:effectLst/>
                <a:latin typeface="Open Sans" panose="020B0606030504020204" pitchFamily="34" charset="0"/>
              </a:rPr>
              <a:t>Website: </a:t>
            </a:r>
            <a:r>
              <a:rPr lang="en-US" sz="32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http://www.erasmusplus.is/</a:t>
            </a:r>
            <a:endParaRPr lang="en-US" sz="3200" b="0" i="0" dirty="0">
              <a:solidFill>
                <a:schemeClr val="bg1"/>
              </a:solidFill>
              <a:effectLst/>
              <a:latin typeface="Open Sans" panose="020B0606030504020204" pitchFamily="34" charset="0"/>
            </a:endParaRPr>
          </a:p>
          <a:p>
            <a:pPr marL="0" indent="0" defTabSz="1371600">
              <a:spcBef>
                <a:spcPts val="1500"/>
              </a:spcBef>
              <a:buNone/>
            </a:pPr>
            <a:r>
              <a:rPr lang="en-US" sz="3200" b="1" i="0" dirty="0">
                <a:solidFill>
                  <a:schemeClr val="bg1"/>
                </a:solidFill>
                <a:effectLst/>
                <a:latin typeface="Open Sans" panose="020B0606030504020204" pitchFamily="34" charset="0"/>
              </a:rPr>
              <a:t> </a:t>
            </a:r>
            <a:endParaRPr lang="nb-NO" sz="3200" dirty="0">
              <a:solidFill>
                <a:srgbClr val="FFFFFF"/>
              </a:solidFill>
              <a:latin typeface="Founders Grotesk 1" panose="020B0604020202020204" charset="0"/>
              <a:ea typeface="Calibri"/>
              <a:cs typeface="Calibri"/>
            </a:endParaRPr>
          </a:p>
        </p:txBody>
      </p:sp>
    </p:spTree>
    <p:extLst>
      <p:ext uri="{BB962C8B-B14F-4D97-AF65-F5344CB8AC3E}">
        <p14:creationId xmlns:p14="http://schemas.microsoft.com/office/powerpoint/2010/main" val="2244727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AFEAC27-09F6-F1F0-525D-85C3357B4408}"/>
              </a:ext>
            </a:extLst>
          </p:cNvPr>
          <p:cNvSpPr/>
          <p:nvPr/>
        </p:nvSpPr>
        <p:spPr>
          <a:xfrm>
            <a:off x="-3" y="1"/>
            <a:ext cx="18288000" cy="7081631"/>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dirty="0">
              <a:solidFill>
                <a:srgbClr val="FFFFFF"/>
              </a:solidFill>
              <a:latin typeface="Calibri" panose="020F0502020204030204"/>
            </a:endParaRPr>
          </a:p>
        </p:txBody>
      </p:sp>
      <p:sp>
        <p:nvSpPr>
          <p:cNvPr id="2" name="Tittel 1">
            <a:extLst>
              <a:ext uri="{FF2B5EF4-FFF2-40B4-BE49-F238E27FC236}">
                <a16:creationId xmlns:a16="http://schemas.microsoft.com/office/drawing/2014/main" id="{1CEAF583-8863-41EF-AA75-593875C0CEFD}"/>
              </a:ext>
            </a:extLst>
          </p:cNvPr>
          <p:cNvSpPr>
            <a:spLocks noGrp="1"/>
          </p:cNvSpPr>
          <p:nvPr>
            <p:ph type="title"/>
          </p:nvPr>
        </p:nvSpPr>
        <p:spPr>
          <a:xfrm>
            <a:off x="637957" y="761330"/>
            <a:ext cx="11557061" cy="2205377"/>
          </a:xfrm>
        </p:spPr>
        <p:txBody>
          <a:bodyPr>
            <a:noAutofit/>
          </a:bodyPr>
          <a:lstStyle/>
          <a:p>
            <a:pPr algn="l"/>
            <a:r>
              <a:rPr lang="nb-NO" sz="7500" dirty="0" err="1">
                <a:solidFill>
                  <a:schemeClr val="bg1"/>
                </a:solidFill>
                <a:latin typeface="Founders Grotesk 2" panose="020B0604020202020204" charset="0"/>
              </a:rPr>
              <a:t>Sweden</a:t>
            </a:r>
            <a:r>
              <a:rPr lang="nb-NO" sz="7500" dirty="0">
                <a:solidFill>
                  <a:schemeClr val="bg1"/>
                </a:solidFill>
                <a:latin typeface="Founders Grotesk 2" panose="020B0604020202020204" charset="0"/>
              </a:rPr>
              <a:t>:</a:t>
            </a:r>
          </a:p>
        </p:txBody>
      </p:sp>
      <p:pic>
        <p:nvPicPr>
          <p:cNvPr id="8" name="Bilde 7">
            <a:extLst>
              <a:ext uri="{FF2B5EF4-FFF2-40B4-BE49-F238E27FC236}">
                <a16:creationId xmlns:a16="http://schemas.microsoft.com/office/drawing/2014/main" id="{61F05BA4-C5BF-7DC5-F1F0-08FE728853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94961" y="4018095"/>
            <a:ext cx="12530138" cy="6365304"/>
          </a:xfrm>
          <a:prstGeom prst="rect">
            <a:avLst/>
          </a:prstGeom>
        </p:spPr>
      </p:pic>
      <p:sp>
        <p:nvSpPr>
          <p:cNvPr id="9" name="Plassholder for tekst 2">
            <a:extLst>
              <a:ext uri="{FF2B5EF4-FFF2-40B4-BE49-F238E27FC236}">
                <a16:creationId xmlns:a16="http://schemas.microsoft.com/office/drawing/2014/main" id="{BC76AFAE-7005-9ED7-CD5B-CAFFF5A56C56}"/>
              </a:ext>
            </a:extLst>
          </p:cNvPr>
          <p:cNvSpPr txBox="1">
            <a:spLocks/>
          </p:cNvSpPr>
          <p:nvPr/>
        </p:nvSpPr>
        <p:spPr>
          <a:xfrm>
            <a:off x="637957" y="3032872"/>
            <a:ext cx="12195022" cy="4221255"/>
          </a:xfrm>
          <a:prstGeom prst="rect">
            <a:avLst/>
          </a:prstGeom>
        </p:spPr>
        <p:txBody>
          <a:bodyPr lIns="137160" tIns="68580" rIns="137160" bIns="6858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3200" b="1" i="0" dirty="0">
                <a:solidFill>
                  <a:schemeClr val="bg1"/>
                </a:solidFill>
                <a:effectLst/>
                <a:latin typeface="Open Sans" panose="020B0606030504020204" pitchFamily="34" charset="0"/>
              </a:rPr>
              <a:t>Swedish Agency for Youth and Civil Society (MUCF)</a:t>
            </a:r>
            <a:endParaRPr lang="en-US" sz="3200" b="0" i="0" dirty="0">
              <a:solidFill>
                <a:schemeClr val="bg1"/>
              </a:solidFill>
              <a:effectLst/>
              <a:latin typeface="Open Sans" panose="020B0606030504020204" pitchFamily="34" charset="0"/>
            </a:endParaRPr>
          </a:p>
          <a:p>
            <a:pPr algn="l"/>
            <a:r>
              <a:rPr lang="en-US" sz="3200" b="1" i="0" dirty="0">
                <a:solidFill>
                  <a:schemeClr val="bg1"/>
                </a:solidFill>
                <a:effectLst/>
                <a:latin typeface="Open Sans" panose="020B0606030504020204" pitchFamily="34" charset="0"/>
              </a:rPr>
              <a:t>Address: </a:t>
            </a:r>
            <a:r>
              <a:rPr lang="en-US" sz="3200" b="0" i="0" dirty="0" err="1">
                <a:solidFill>
                  <a:schemeClr val="bg1"/>
                </a:solidFill>
                <a:effectLst/>
                <a:latin typeface="Open Sans" panose="020B0606030504020204" pitchFamily="34" charset="0"/>
              </a:rPr>
              <a:t>Liedbergsgatan</a:t>
            </a:r>
            <a:r>
              <a:rPr lang="en-US" sz="3200" b="0" i="0" dirty="0">
                <a:solidFill>
                  <a:schemeClr val="bg1"/>
                </a:solidFill>
                <a:effectLst/>
                <a:latin typeface="Open Sans" panose="020B0606030504020204" pitchFamily="34" charset="0"/>
              </a:rPr>
              <a:t> 4 Box 206 SE - 35230 Växjö Sweden</a:t>
            </a:r>
          </a:p>
          <a:p>
            <a:pPr algn="l"/>
            <a:r>
              <a:rPr lang="en-US" sz="3200" b="1" i="0" dirty="0">
                <a:solidFill>
                  <a:schemeClr val="bg1"/>
                </a:solidFill>
                <a:effectLst/>
                <a:latin typeface="Open Sans" panose="020B0606030504020204" pitchFamily="34" charset="0"/>
              </a:rPr>
              <a:t>Phone number: </a:t>
            </a:r>
            <a:r>
              <a:rPr lang="en-US" sz="3200" b="0" i="0" dirty="0">
                <a:solidFill>
                  <a:schemeClr val="bg1"/>
                </a:solidFill>
                <a:effectLst/>
                <a:latin typeface="Open Sans" panose="020B0606030504020204" pitchFamily="34" charset="0"/>
              </a:rPr>
              <a:t>+46 10 1601000</a:t>
            </a:r>
          </a:p>
          <a:p>
            <a:pPr algn="l"/>
            <a:r>
              <a:rPr lang="en-US" sz="3200" b="1" i="0" dirty="0">
                <a:solidFill>
                  <a:schemeClr val="bg1"/>
                </a:solidFill>
                <a:effectLst/>
                <a:latin typeface="Open Sans" panose="020B0606030504020204" pitchFamily="34" charset="0"/>
              </a:rPr>
              <a:t>Email: </a:t>
            </a:r>
            <a:r>
              <a:rPr lang="en-US" sz="3200" b="0" i="0" u="sng"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info@mucf.se</a:t>
            </a:r>
            <a:endParaRPr lang="en-US" sz="3200" b="0" i="0" dirty="0">
              <a:solidFill>
                <a:schemeClr val="bg1"/>
              </a:solidFill>
              <a:effectLst/>
              <a:latin typeface="Open Sans" panose="020B0606030504020204" pitchFamily="34" charset="0"/>
            </a:endParaRPr>
          </a:p>
          <a:p>
            <a:pPr algn="l"/>
            <a:r>
              <a:rPr lang="en-US" sz="3200" b="1" i="0" dirty="0">
                <a:solidFill>
                  <a:schemeClr val="bg1"/>
                </a:solidFill>
                <a:effectLst/>
                <a:latin typeface="Open Sans" panose="020B0606030504020204" pitchFamily="34" charset="0"/>
              </a:rPr>
              <a:t>Website: </a:t>
            </a:r>
            <a:r>
              <a:rPr lang="en-US" sz="3200" b="0" i="0" u="sng" dirty="0">
                <a:solidFill>
                  <a:schemeClr val="bg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http://www.mucf.se/</a:t>
            </a:r>
            <a:endParaRPr lang="en-US" sz="3200" b="0" i="0" dirty="0">
              <a:solidFill>
                <a:schemeClr val="bg1"/>
              </a:solidFill>
              <a:effectLst/>
              <a:latin typeface="Open Sans" panose="020B0606030504020204" pitchFamily="34" charset="0"/>
            </a:endParaRPr>
          </a:p>
          <a:p>
            <a:pPr marL="514350" indent="-514350" defTabSz="1371600">
              <a:spcBef>
                <a:spcPts val="1500"/>
              </a:spcBef>
            </a:pPr>
            <a:endParaRPr lang="nb-NO" sz="4200" dirty="0">
              <a:solidFill>
                <a:srgbClr val="FFFFFF"/>
              </a:solidFill>
              <a:latin typeface="Founders Grotesk 1" panose="020B0604020202020204" charset="0"/>
              <a:ea typeface="Calibri"/>
              <a:cs typeface="Calibri"/>
            </a:endParaRPr>
          </a:p>
        </p:txBody>
      </p:sp>
    </p:spTree>
    <p:extLst>
      <p:ext uri="{BB962C8B-B14F-4D97-AF65-F5344CB8AC3E}">
        <p14:creationId xmlns:p14="http://schemas.microsoft.com/office/powerpoint/2010/main" val="2931184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F6188B5-65A8-AF85-1319-5EEF43FACBB6}"/>
              </a:ext>
            </a:extLst>
          </p:cNvPr>
          <p:cNvSpPr/>
          <p:nvPr/>
        </p:nvSpPr>
        <p:spPr>
          <a:xfrm>
            <a:off x="8730509" y="0"/>
            <a:ext cx="9557492" cy="10287000"/>
          </a:xfrm>
          <a:prstGeom prst="rect">
            <a:avLst/>
          </a:prstGeom>
          <a:solidFill>
            <a:srgbClr val="4E55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nb-NO" sz="2700">
              <a:solidFill>
                <a:srgbClr val="FFFFFF"/>
              </a:solidFill>
              <a:latin typeface="Calibri" panose="020F0502020204030204"/>
            </a:endParaRPr>
          </a:p>
        </p:txBody>
      </p:sp>
      <p:sp>
        <p:nvSpPr>
          <p:cNvPr id="3" name="Tittel 2">
            <a:extLst>
              <a:ext uri="{FF2B5EF4-FFF2-40B4-BE49-F238E27FC236}">
                <a16:creationId xmlns:a16="http://schemas.microsoft.com/office/drawing/2014/main" id="{30C78B68-FAF6-E2F5-DF3D-63224E5B8D4D}"/>
              </a:ext>
            </a:extLst>
          </p:cNvPr>
          <p:cNvSpPr>
            <a:spLocks noGrp="1"/>
          </p:cNvSpPr>
          <p:nvPr>
            <p:ph type="title"/>
          </p:nvPr>
        </p:nvSpPr>
        <p:spPr>
          <a:xfrm>
            <a:off x="9130270" y="651743"/>
            <a:ext cx="8882744" cy="860316"/>
          </a:xfrm>
        </p:spPr>
        <p:txBody>
          <a:bodyPr lIns="137160" tIns="68580" rIns="137160" bIns="68580" anchor="t">
            <a:noAutofit/>
          </a:bodyPr>
          <a:lstStyle/>
          <a:p>
            <a:r>
              <a:rPr lang="nb-NO" sz="8100" dirty="0" err="1">
                <a:solidFill>
                  <a:schemeClr val="bg1"/>
                </a:solidFill>
                <a:latin typeface="Founders Grotesk 2" panose="020B0604020202020204" charset="0"/>
              </a:rPr>
              <a:t>What</a:t>
            </a:r>
            <a:r>
              <a:rPr lang="nb-NO" sz="8100" dirty="0">
                <a:solidFill>
                  <a:schemeClr val="bg1"/>
                </a:solidFill>
                <a:latin typeface="Founders Grotesk 2" panose="020B0604020202020204" charset="0"/>
              </a:rPr>
              <a:t> </a:t>
            </a:r>
            <a:r>
              <a:rPr lang="nb-NO" sz="8100" dirty="0" err="1">
                <a:solidFill>
                  <a:schemeClr val="bg1"/>
                </a:solidFill>
                <a:latin typeface="Founders Grotesk 2" panose="020B0604020202020204" charset="0"/>
              </a:rPr>
              <a:t>did</a:t>
            </a:r>
            <a:r>
              <a:rPr lang="nb-NO" sz="8100" dirty="0">
                <a:solidFill>
                  <a:schemeClr val="bg1"/>
                </a:solidFill>
                <a:latin typeface="Founders Grotesk 2" panose="020B0604020202020204" charset="0"/>
              </a:rPr>
              <a:t> </a:t>
            </a:r>
            <a:r>
              <a:rPr lang="nb-NO" sz="8100" dirty="0" err="1">
                <a:solidFill>
                  <a:schemeClr val="bg1"/>
                </a:solidFill>
                <a:latin typeface="Founders Grotesk 2" panose="020B0604020202020204" charset="0"/>
              </a:rPr>
              <a:t>we</a:t>
            </a:r>
            <a:r>
              <a:rPr lang="nb-NO" sz="8100" dirty="0">
                <a:solidFill>
                  <a:schemeClr val="bg1"/>
                </a:solidFill>
                <a:latin typeface="Founders Grotesk 2" panose="020B0604020202020204" charset="0"/>
              </a:rPr>
              <a:t> </a:t>
            </a:r>
            <a:r>
              <a:rPr lang="nb-NO" sz="8100" dirty="0" err="1">
                <a:solidFill>
                  <a:schemeClr val="bg1"/>
                </a:solidFill>
                <a:latin typeface="Founders Grotesk 2" panose="020B0604020202020204" charset="0"/>
              </a:rPr>
              <a:t>learn</a:t>
            </a:r>
            <a:r>
              <a:rPr lang="nb-NO" sz="8100" dirty="0">
                <a:solidFill>
                  <a:schemeClr val="bg1"/>
                </a:solidFill>
                <a:latin typeface="Founders Grotesk 2" panose="020B0604020202020204" charset="0"/>
              </a:rPr>
              <a:t>?</a:t>
            </a:r>
            <a:endParaRPr lang="nb-NO" dirty="0">
              <a:solidFill>
                <a:schemeClr val="bg1"/>
              </a:solidFill>
              <a:latin typeface="Founders Grotesk 2" panose="020B0604020202020204" charset="0"/>
            </a:endParaRPr>
          </a:p>
        </p:txBody>
      </p:sp>
      <p:sp>
        <p:nvSpPr>
          <p:cNvPr id="10" name="Plassholder for tekst 2">
            <a:extLst>
              <a:ext uri="{FF2B5EF4-FFF2-40B4-BE49-F238E27FC236}">
                <a16:creationId xmlns:a16="http://schemas.microsoft.com/office/drawing/2014/main" id="{90B2E79C-9C5B-5EC4-14D3-BE1D837F9C71}"/>
              </a:ext>
            </a:extLst>
          </p:cNvPr>
          <p:cNvSpPr>
            <a:spLocks noGrp="1"/>
          </p:cNvSpPr>
          <p:nvPr>
            <p:ph type="body" sz="quarter" idx="10"/>
          </p:nvPr>
        </p:nvSpPr>
        <p:spPr>
          <a:xfrm>
            <a:off x="8928155" y="2186662"/>
            <a:ext cx="9162200" cy="6457577"/>
          </a:xfrm>
        </p:spPr>
        <p:txBody>
          <a:bodyPr lIns="137160" tIns="68580" rIns="137160" bIns="68580" anchor="t"/>
          <a:lstStyle/>
          <a:p>
            <a:pPr marL="702574" lvl="1" indent="-351287">
              <a:buFont typeface="Arial"/>
              <a:buChar char="•"/>
            </a:pPr>
            <a:r>
              <a:rPr lang="en-US" sz="2800" i="0" dirty="0">
                <a:solidFill>
                  <a:schemeClr val="bg1"/>
                </a:solidFill>
                <a:latin typeface="Founders Grotesk 1"/>
              </a:rPr>
              <a:t>Activity: fun, but also a bit of intercultural learning + non-formal learning?</a:t>
            </a:r>
          </a:p>
          <a:p>
            <a:pPr marL="702574" lvl="1" indent="-351287">
              <a:buFont typeface="Arial"/>
              <a:buChar char="•"/>
            </a:pPr>
            <a:endParaRPr lang="en-US" sz="2800" i="0" dirty="0">
              <a:solidFill>
                <a:schemeClr val="bg1"/>
              </a:solidFill>
              <a:latin typeface="Founders Grotesk 1"/>
            </a:endParaRPr>
          </a:p>
          <a:p>
            <a:pPr marL="702574" lvl="1" indent="-351287">
              <a:buFont typeface="Arial"/>
              <a:buChar char="•"/>
            </a:pPr>
            <a:r>
              <a:rPr lang="en-US" sz="2800" i="0" dirty="0">
                <a:solidFill>
                  <a:schemeClr val="bg1"/>
                </a:solidFill>
                <a:latin typeface="Founders Grotesk 1"/>
              </a:rPr>
              <a:t>Erasmus+: An EU </a:t>
            </a:r>
            <a:r>
              <a:rPr lang="en-US" sz="2800" i="0" dirty="0" err="1">
                <a:solidFill>
                  <a:schemeClr val="bg1"/>
                </a:solidFill>
                <a:latin typeface="Founders Grotesk 1"/>
              </a:rPr>
              <a:t>programme</a:t>
            </a:r>
            <a:endParaRPr lang="en-US" sz="2800" i="0" dirty="0">
              <a:solidFill>
                <a:schemeClr val="bg1"/>
              </a:solidFill>
              <a:latin typeface="Founders Grotesk 1"/>
            </a:endParaRPr>
          </a:p>
          <a:p>
            <a:pPr marL="702574" lvl="1" indent="-351287">
              <a:buFont typeface="Arial"/>
              <a:buChar char="•"/>
            </a:pPr>
            <a:endParaRPr lang="en-US" sz="2800" i="0" dirty="0">
              <a:solidFill>
                <a:schemeClr val="bg1"/>
              </a:solidFill>
              <a:latin typeface="Founders Grotesk 1"/>
            </a:endParaRPr>
          </a:p>
          <a:p>
            <a:pPr marL="702574" lvl="1" indent="-351287">
              <a:buFont typeface="Arial"/>
              <a:buChar char="•"/>
            </a:pPr>
            <a:r>
              <a:rPr lang="en-US" sz="2800" i="0" dirty="0">
                <a:solidFill>
                  <a:schemeClr val="bg1"/>
                </a:solidFill>
                <a:latin typeface="Founders Grotesk 1"/>
              </a:rPr>
              <a:t>Funding opportunities for young people</a:t>
            </a:r>
          </a:p>
          <a:p>
            <a:pPr marL="1405148" lvl="2" indent="-468383">
              <a:buFont typeface="Arial"/>
              <a:buChar char="⚬"/>
            </a:pPr>
            <a:r>
              <a:rPr lang="en-US" sz="2200" i="0" dirty="0">
                <a:solidFill>
                  <a:schemeClr val="bg1"/>
                </a:solidFill>
                <a:latin typeface="Founders Grotesk 1"/>
              </a:rPr>
              <a:t>Youth exchanges</a:t>
            </a:r>
          </a:p>
          <a:p>
            <a:pPr marL="1405148" lvl="2" indent="-468383">
              <a:buFont typeface="Arial"/>
              <a:buChar char="⚬"/>
            </a:pPr>
            <a:r>
              <a:rPr lang="en-US" sz="2200" i="0" dirty="0">
                <a:solidFill>
                  <a:schemeClr val="bg1"/>
                </a:solidFill>
                <a:latin typeface="Founders Grotesk 1"/>
              </a:rPr>
              <a:t>Youth participation activities</a:t>
            </a:r>
          </a:p>
          <a:p>
            <a:pPr marL="1405148" lvl="2" indent="-468383">
              <a:buFont typeface="Arial"/>
              <a:buChar char="⚬"/>
            </a:pPr>
            <a:r>
              <a:rPr lang="en-US" sz="2200" i="0" dirty="0">
                <a:solidFill>
                  <a:schemeClr val="bg1"/>
                </a:solidFill>
                <a:latin typeface="Founders Grotesk 1"/>
              </a:rPr>
              <a:t>Small-scale partnerships</a:t>
            </a:r>
          </a:p>
          <a:p>
            <a:pPr marL="702574" lvl="1" indent="-351287">
              <a:buFont typeface="Arial"/>
              <a:buChar char="•"/>
            </a:pPr>
            <a:endParaRPr lang="en-US" sz="2800" i="0" dirty="0">
              <a:solidFill>
                <a:schemeClr val="bg1"/>
              </a:solidFill>
              <a:latin typeface="Founders Grotesk 1"/>
            </a:endParaRPr>
          </a:p>
          <a:p>
            <a:pPr marL="702574" lvl="1" indent="-351287">
              <a:buFont typeface="Arial"/>
              <a:buChar char="•"/>
            </a:pPr>
            <a:r>
              <a:rPr lang="en-US" sz="2800" i="0" dirty="0">
                <a:solidFill>
                  <a:schemeClr val="bg1"/>
                </a:solidFill>
                <a:latin typeface="Founders Grotesk 1"/>
              </a:rPr>
              <a:t>Now what?</a:t>
            </a:r>
          </a:p>
          <a:p>
            <a:pPr marL="1405148" lvl="2" indent="-468383">
              <a:buFont typeface="Arial"/>
              <a:buChar char="⚬"/>
            </a:pPr>
            <a:r>
              <a:rPr lang="en-US" sz="2200" i="0" dirty="0">
                <a:solidFill>
                  <a:schemeClr val="bg1"/>
                </a:solidFill>
                <a:latin typeface="Founders Grotesk 1"/>
              </a:rPr>
              <a:t>Identify your wants + needs</a:t>
            </a:r>
          </a:p>
          <a:p>
            <a:pPr marL="1405148" lvl="2" indent="-468383">
              <a:buFont typeface="Arial"/>
              <a:buChar char="⚬"/>
            </a:pPr>
            <a:r>
              <a:rPr lang="en-US" sz="2200" i="0" dirty="0">
                <a:solidFill>
                  <a:schemeClr val="bg1"/>
                </a:solidFill>
                <a:latin typeface="Founders Grotesk 1"/>
              </a:rPr>
              <a:t>Applications deadlines</a:t>
            </a:r>
          </a:p>
          <a:p>
            <a:pPr marL="1405148" lvl="2" indent="-468383">
              <a:buFont typeface="Arial"/>
              <a:buChar char="⚬"/>
            </a:pPr>
            <a:r>
              <a:rPr lang="en-US" sz="2200" i="0" dirty="0">
                <a:solidFill>
                  <a:schemeClr val="bg1"/>
                </a:solidFill>
                <a:latin typeface="Founders Grotesk 1"/>
              </a:rPr>
              <a:t>Go to a training activity / find partners</a:t>
            </a:r>
          </a:p>
          <a:p>
            <a:pPr marL="1405148" lvl="2" indent="-468383">
              <a:buFont typeface="Arial"/>
              <a:buChar char="⚬"/>
            </a:pPr>
            <a:r>
              <a:rPr lang="en-US" sz="2200" i="0" dirty="0">
                <a:solidFill>
                  <a:schemeClr val="bg1"/>
                </a:solidFill>
                <a:latin typeface="Founders Grotesk 1"/>
              </a:rPr>
              <a:t>Get to know the EU application portal</a:t>
            </a:r>
          </a:p>
          <a:p>
            <a:pPr marL="1405148" lvl="2" indent="-468383">
              <a:buFont typeface="Arial"/>
              <a:buChar char="⚬"/>
            </a:pPr>
            <a:r>
              <a:rPr lang="en-US" sz="2200" i="0" dirty="0">
                <a:solidFill>
                  <a:schemeClr val="bg1"/>
                </a:solidFill>
                <a:latin typeface="Founders Grotesk 1"/>
              </a:rPr>
              <a:t>Contact your national agency</a:t>
            </a:r>
          </a:p>
        </p:txBody>
      </p:sp>
      <p:pic>
        <p:nvPicPr>
          <p:cNvPr id="12" name="Bilde 5" descr="Et bilde som inneholder tekst, leke&#10;&#10;Automatisk generert beskrivelse">
            <a:extLst>
              <a:ext uri="{FF2B5EF4-FFF2-40B4-BE49-F238E27FC236}">
                <a16:creationId xmlns:a16="http://schemas.microsoft.com/office/drawing/2014/main" id="{F0920E37-C6DC-4235-D70B-6E55A8E1C3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5558" y="2372375"/>
            <a:ext cx="9905589" cy="5542251"/>
          </a:xfrm>
          <a:prstGeom prst="rect">
            <a:avLst/>
          </a:prstGeom>
        </p:spPr>
      </p:pic>
    </p:spTree>
    <p:extLst>
      <p:ext uri="{BB962C8B-B14F-4D97-AF65-F5344CB8AC3E}">
        <p14:creationId xmlns:p14="http://schemas.microsoft.com/office/powerpoint/2010/main" val="2214428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TextBox 3"/>
          <p:cNvSpPr txBox="1"/>
          <p:nvPr/>
        </p:nvSpPr>
        <p:spPr>
          <a:xfrm>
            <a:off x="3060468" y="4228191"/>
            <a:ext cx="12167065" cy="1916344"/>
          </a:xfrm>
          <a:prstGeom prst="rect">
            <a:avLst/>
          </a:prstGeom>
        </p:spPr>
        <p:txBody>
          <a:bodyPr lIns="0" tIns="0" rIns="0" bIns="0" rtlCol="0" anchor="t">
            <a:spAutoFit/>
          </a:bodyPr>
          <a:lstStyle/>
          <a:p>
            <a:pPr algn="ctr">
              <a:lnSpc>
                <a:spcPts val="14743"/>
              </a:lnSpc>
            </a:pPr>
            <a:r>
              <a:rPr lang="en-US" sz="13163" dirty="0">
                <a:solidFill>
                  <a:srgbClr val="FFFFFF"/>
                </a:solidFill>
                <a:latin typeface="Founders Grotesk 2"/>
              </a:rPr>
              <a:t>Questions?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TextBox 3"/>
          <p:cNvSpPr txBox="1"/>
          <p:nvPr/>
        </p:nvSpPr>
        <p:spPr>
          <a:xfrm>
            <a:off x="3060467" y="1385474"/>
            <a:ext cx="12167065" cy="1620444"/>
          </a:xfrm>
          <a:prstGeom prst="rect">
            <a:avLst/>
          </a:prstGeom>
        </p:spPr>
        <p:txBody>
          <a:bodyPr lIns="0" tIns="0" rIns="0" bIns="0" rtlCol="0" anchor="t">
            <a:spAutoFit/>
          </a:bodyPr>
          <a:lstStyle/>
          <a:p>
            <a:pPr algn="ctr">
              <a:lnSpc>
                <a:spcPts val="14743"/>
              </a:lnSpc>
            </a:pPr>
            <a:r>
              <a:rPr lang="en-US" sz="7200" dirty="0">
                <a:solidFill>
                  <a:srgbClr val="FFFFFF"/>
                </a:solidFill>
                <a:latin typeface="Founders Grotesk 2"/>
              </a:rPr>
              <a:t>Bring your ideas to life!</a:t>
            </a:r>
          </a:p>
        </p:txBody>
      </p:sp>
      <p:sp>
        <p:nvSpPr>
          <p:cNvPr id="5" name="TekstSylinder 4">
            <a:extLst>
              <a:ext uri="{FF2B5EF4-FFF2-40B4-BE49-F238E27FC236}">
                <a16:creationId xmlns:a16="http://schemas.microsoft.com/office/drawing/2014/main" id="{ECA5E478-ECA9-E9CF-7AC0-8E2AEC92312C}"/>
              </a:ext>
            </a:extLst>
          </p:cNvPr>
          <p:cNvSpPr txBox="1"/>
          <p:nvPr/>
        </p:nvSpPr>
        <p:spPr>
          <a:xfrm>
            <a:off x="1340068" y="4031159"/>
            <a:ext cx="15954704" cy="4832092"/>
          </a:xfrm>
          <a:prstGeom prst="rect">
            <a:avLst/>
          </a:prstGeom>
          <a:noFill/>
        </p:spPr>
        <p:txBody>
          <a:bodyPr wrap="square">
            <a:spAutoFit/>
          </a:bodyPr>
          <a:lstStyle/>
          <a:p>
            <a:pPr marL="865637" lvl="1" indent="-514350">
              <a:buFont typeface="+mj-lt"/>
              <a:buAutoNum type="arabicPeriod"/>
            </a:pPr>
            <a:r>
              <a:rPr lang="en-US" sz="2800" dirty="0">
                <a:solidFill>
                  <a:schemeClr val="bg1"/>
                </a:solidFill>
                <a:latin typeface="Founders Grotesk 1"/>
              </a:rPr>
              <a:t>Now: Sign up for a training course if you think you could use one, or get in touch with your national agency!</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dirty="0">
                <a:solidFill>
                  <a:schemeClr val="bg1"/>
                </a:solidFill>
                <a:latin typeface="Founders Grotesk 1"/>
              </a:rPr>
              <a:t>Before </a:t>
            </a:r>
            <a:r>
              <a:rPr lang="en-US" sz="2800" dirty="0" err="1">
                <a:solidFill>
                  <a:schemeClr val="bg1"/>
                </a:solidFill>
                <a:latin typeface="Founders Grotesk 1"/>
              </a:rPr>
              <a:t>Christimas</a:t>
            </a:r>
            <a:r>
              <a:rPr lang="en-US" sz="2800" dirty="0">
                <a:solidFill>
                  <a:schemeClr val="bg1"/>
                </a:solidFill>
                <a:latin typeface="Founders Grotesk 1"/>
              </a:rPr>
              <a:t>: set a project group (with or without partners)</a:t>
            </a:r>
          </a:p>
          <a:p>
            <a:pPr marL="865637" lvl="1" indent="-514350">
              <a:buFont typeface="+mj-lt"/>
              <a:buAutoNum type="arabicPeriod"/>
            </a:pPr>
            <a:endParaRPr lang="en-US" sz="2800" i="0" dirty="0">
              <a:solidFill>
                <a:schemeClr val="bg1"/>
              </a:solidFill>
              <a:latin typeface="Founders Grotesk 1"/>
            </a:endParaRPr>
          </a:p>
          <a:p>
            <a:pPr marL="865637" lvl="1" indent="-514350">
              <a:buFont typeface="+mj-lt"/>
              <a:buAutoNum type="arabicPeriod"/>
            </a:pPr>
            <a:r>
              <a:rPr lang="en-US" sz="2800" i="0" dirty="0">
                <a:solidFill>
                  <a:schemeClr val="bg1"/>
                </a:solidFill>
                <a:latin typeface="Founders Grotesk 1"/>
              </a:rPr>
              <a:t>Start of January: Starting to look at the application questions</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dirty="0">
                <a:solidFill>
                  <a:schemeClr val="bg1"/>
                </a:solidFill>
                <a:latin typeface="Founders Grotesk 1"/>
              </a:rPr>
              <a:t>End of January: Draft application ready – can be sent to your National Agency for feedback</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dirty="0">
                <a:solidFill>
                  <a:schemeClr val="bg1"/>
                </a:solidFill>
                <a:latin typeface="Founders Grotesk 1"/>
              </a:rPr>
              <a:t>Mid-February: Application submitted</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i="0" dirty="0">
                <a:solidFill>
                  <a:schemeClr val="bg1"/>
                </a:solidFill>
                <a:latin typeface="Founders Grotesk 1"/>
              </a:rPr>
              <a:t>Summer 2024: </a:t>
            </a:r>
            <a:r>
              <a:rPr lang="en-US" sz="2800" dirty="0">
                <a:solidFill>
                  <a:schemeClr val="bg1"/>
                </a:solidFill>
                <a:latin typeface="Founders Grotesk 1"/>
              </a:rPr>
              <a:t>project start date!</a:t>
            </a:r>
            <a:endParaRPr lang="en-US" sz="2800" i="0" dirty="0">
              <a:solidFill>
                <a:schemeClr val="bg1"/>
              </a:solidFill>
              <a:latin typeface="Founders Grotesk 1"/>
            </a:endParaRPr>
          </a:p>
        </p:txBody>
      </p:sp>
    </p:spTree>
    <p:extLst>
      <p:ext uri="{BB962C8B-B14F-4D97-AF65-F5344CB8AC3E}">
        <p14:creationId xmlns:p14="http://schemas.microsoft.com/office/powerpoint/2010/main" val="37315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TextBox 3"/>
          <p:cNvSpPr txBox="1"/>
          <p:nvPr/>
        </p:nvSpPr>
        <p:spPr>
          <a:xfrm>
            <a:off x="3060467" y="1385474"/>
            <a:ext cx="12167065" cy="1620444"/>
          </a:xfrm>
          <a:prstGeom prst="rect">
            <a:avLst/>
          </a:prstGeom>
        </p:spPr>
        <p:txBody>
          <a:bodyPr lIns="0" tIns="0" rIns="0" bIns="0" rtlCol="0" anchor="t">
            <a:spAutoFit/>
          </a:bodyPr>
          <a:lstStyle/>
          <a:p>
            <a:pPr algn="ctr">
              <a:lnSpc>
                <a:spcPts val="14743"/>
              </a:lnSpc>
            </a:pPr>
            <a:r>
              <a:rPr lang="en-US" sz="7200" dirty="0">
                <a:solidFill>
                  <a:srgbClr val="FFFFFF"/>
                </a:solidFill>
                <a:latin typeface="Founders Grotesk 2"/>
              </a:rPr>
              <a:t>Bring your ideas to life!</a:t>
            </a:r>
          </a:p>
        </p:txBody>
      </p:sp>
      <p:sp>
        <p:nvSpPr>
          <p:cNvPr id="5" name="TekstSylinder 4">
            <a:extLst>
              <a:ext uri="{FF2B5EF4-FFF2-40B4-BE49-F238E27FC236}">
                <a16:creationId xmlns:a16="http://schemas.microsoft.com/office/drawing/2014/main" id="{ECA5E478-ECA9-E9CF-7AC0-8E2AEC92312C}"/>
              </a:ext>
            </a:extLst>
          </p:cNvPr>
          <p:cNvSpPr txBox="1"/>
          <p:nvPr/>
        </p:nvSpPr>
        <p:spPr>
          <a:xfrm>
            <a:off x="1340069" y="4031159"/>
            <a:ext cx="9632732" cy="4832092"/>
          </a:xfrm>
          <a:prstGeom prst="rect">
            <a:avLst/>
          </a:prstGeom>
          <a:noFill/>
        </p:spPr>
        <p:txBody>
          <a:bodyPr wrap="square">
            <a:spAutoFit/>
          </a:bodyPr>
          <a:lstStyle/>
          <a:p>
            <a:pPr marL="865637" lvl="1" indent="-514350">
              <a:buFont typeface="+mj-lt"/>
              <a:buAutoNum type="arabicPeriod"/>
            </a:pPr>
            <a:r>
              <a:rPr lang="en-US" sz="2800" i="0" dirty="0">
                <a:solidFill>
                  <a:schemeClr val="bg1"/>
                </a:solidFill>
                <a:latin typeface="Founders Grotesk 1"/>
              </a:rPr>
              <a:t>What kind of project do you want to create? What do you want to achieve?</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i="0" dirty="0">
                <a:solidFill>
                  <a:schemeClr val="bg1"/>
                </a:solidFill>
                <a:latin typeface="Founders Grotesk 1"/>
              </a:rPr>
              <a:t>Which funding opportunity will you apply for?</a:t>
            </a:r>
          </a:p>
          <a:p>
            <a:pPr marL="865637" lvl="1" indent="-514350">
              <a:buFont typeface="+mj-lt"/>
              <a:buAutoNum type="arabicPeriod"/>
            </a:pPr>
            <a:endParaRPr lang="en-US" sz="2800" dirty="0">
              <a:solidFill>
                <a:schemeClr val="bg1"/>
              </a:solidFill>
              <a:latin typeface="Founders Grotesk 1"/>
            </a:endParaRPr>
          </a:p>
          <a:p>
            <a:pPr marL="865637" lvl="1" indent="-514350">
              <a:buFont typeface="+mj-lt"/>
              <a:buAutoNum type="arabicPeriod"/>
            </a:pPr>
            <a:r>
              <a:rPr lang="en-US" sz="2800" dirty="0">
                <a:solidFill>
                  <a:schemeClr val="bg1"/>
                </a:solidFill>
                <a:latin typeface="Founders Grotesk 1"/>
              </a:rPr>
              <a:t>What do you need before you can start planning? More information? A partner? Guidance from your national agency? A training course?</a:t>
            </a:r>
          </a:p>
          <a:p>
            <a:pPr marL="865637" lvl="1" indent="-514350">
              <a:buFont typeface="+mj-lt"/>
              <a:buAutoNum type="arabicPeriod"/>
            </a:pPr>
            <a:endParaRPr lang="en-US" sz="2800" i="0" dirty="0">
              <a:solidFill>
                <a:schemeClr val="bg1"/>
              </a:solidFill>
              <a:latin typeface="Founders Grotesk 1"/>
            </a:endParaRPr>
          </a:p>
          <a:p>
            <a:pPr marL="865637" lvl="1" indent="-514350">
              <a:buFont typeface="+mj-lt"/>
              <a:buAutoNum type="arabicPeriod"/>
            </a:pPr>
            <a:r>
              <a:rPr lang="en-US" sz="2800" dirty="0">
                <a:solidFill>
                  <a:schemeClr val="bg1"/>
                </a:solidFill>
                <a:latin typeface="Founders Grotesk 1"/>
              </a:rPr>
              <a:t>Which deadline will you apply for? What do you need to do before that?</a:t>
            </a:r>
            <a:endParaRPr lang="en-US" sz="2800" i="0" dirty="0">
              <a:solidFill>
                <a:schemeClr val="bg1"/>
              </a:solidFill>
              <a:latin typeface="Founders Grotesk 1"/>
            </a:endParaRPr>
          </a:p>
        </p:txBody>
      </p:sp>
      <p:sp>
        <p:nvSpPr>
          <p:cNvPr id="6" name="TekstSylinder 5">
            <a:extLst>
              <a:ext uri="{FF2B5EF4-FFF2-40B4-BE49-F238E27FC236}">
                <a16:creationId xmlns:a16="http://schemas.microsoft.com/office/drawing/2014/main" id="{3583678E-293C-8948-E6FF-07D04B81BFD4}"/>
              </a:ext>
            </a:extLst>
          </p:cNvPr>
          <p:cNvSpPr txBox="1"/>
          <p:nvPr/>
        </p:nvSpPr>
        <p:spPr>
          <a:xfrm>
            <a:off x="11981793" y="3307884"/>
            <a:ext cx="4855779" cy="6278642"/>
          </a:xfrm>
          <a:prstGeom prst="rect">
            <a:avLst/>
          </a:prstGeom>
          <a:solidFill>
            <a:srgbClr val="FFFF66"/>
          </a:solidFill>
          <a:ln>
            <a:noFill/>
          </a:ln>
        </p:spPr>
        <p:txBody>
          <a:bodyPr wrap="square" rtlCol="0">
            <a:spAutoFit/>
          </a:bodyPr>
          <a:lstStyle/>
          <a:p>
            <a:r>
              <a:rPr lang="nb-NO" sz="2400" b="1" dirty="0" err="1">
                <a:solidFill>
                  <a:srgbClr val="4E55A2"/>
                </a:solidFill>
                <a:latin typeface="Founders Grotesk 1" panose="020B0604020202020204" charset="0"/>
              </a:rPr>
              <a:t>Tasks</a:t>
            </a:r>
            <a:r>
              <a:rPr lang="nb-NO" sz="2400" b="1" dirty="0">
                <a:solidFill>
                  <a:srgbClr val="4E55A2"/>
                </a:solidFill>
                <a:latin typeface="Founders Grotesk 1" panose="020B0604020202020204" charset="0"/>
              </a:rPr>
              <a:t> / </a:t>
            </a:r>
            <a:r>
              <a:rPr lang="nb-NO" sz="2400" b="1" dirty="0" err="1">
                <a:solidFill>
                  <a:srgbClr val="4E55A2"/>
                </a:solidFill>
                <a:latin typeface="Founders Grotesk 1" panose="020B0604020202020204" charset="0"/>
              </a:rPr>
              <a:t>things</a:t>
            </a:r>
            <a:r>
              <a:rPr lang="nb-NO" sz="2400" b="1" dirty="0">
                <a:solidFill>
                  <a:srgbClr val="4E55A2"/>
                </a:solidFill>
                <a:latin typeface="Founders Grotesk 1" panose="020B0604020202020204" charset="0"/>
              </a:rPr>
              <a:t> to </a:t>
            </a:r>
            <a:r>
              <a:rPr lang="nb-NO" sz="2400" b="1" dirty="0" err="1">
                <a:solidFill>
                  <a:srgbClr val="4E55A2"/>
                </a:solidFill>
                <a:latin typeface="Founders Grotesk 1" panose="020B0604020202020204" charset="0"/>
              </a:rPr>
              <a:t>consider</a:t>
            </a:r>
            <a:endParaRPr lang="nb-NO" sz="2400" b="1" dirty="0">
              <a:solidFill>
                <a:srgbClr val="4E55A2"/>
              </a:solidFill>
              <a:latin typeface="Founders Grotesk 1" panose="020B0604020202020204" charset="0"/>
            </a:endParaRPr>
          </a:p>
          <a:p>
            <a:r>
              <a:rPr lang="nb-NO" sz="2400" b="1" dirty="0">
                <a:solidFill>
                  <a:srgbClr val="4E55A2"/>
                </a:solidFill>
                <a:latin typeface="Founders Grotesk 1" panose="020B0604020202020204" charset="0"/>
              </a:rPr>
              <a:t>(</a:t>
            </a:r>
            <a:r>
              <a:rPr lang="nb-NO" sz="2400" b="1" dirty="0" err="1">
                <a:solidFill>
                  <a:srgbClr val="4E55A2"/>
                </a:solidFill>
                <a:latin typeface="Founders Grotesk 1" panose="020B0604020202020204" charset="0"/>
              </a:rPr>
              <a:t>assign</a:t>
            </a:r>
            <a:r>
              <a:rPr lang="nb-NO" sz="2400" b="1" dirty="0">
                <a:solidFill>
                  <a:srgbClr val="4E55A2"/>
                </a:solidFill>
                <a:latin typeface="Founders Grotesk 1" panose="020B0604020202020204" charset="0"/>
              </a:rPr>
              <a:t> WHO &amp; WHEN):</a:t>
            </a:r>
          </a:p>
          <a:p>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r>
              <a:rPr lang="nb-NO" sz="2400" dirty="0" err="1">
                <a:solidFill>
                  <a:srgbClr val="4E55A2"/>
                </a:solidFill>
                <a:latin typeface="Founders Grotesk 1" panose="020B0604020202020204" charset="0"/>
              </a:rPr>
              <a:t>Contact</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your</a:t>
            </a:r>
            <a:r>
              <a:rPr lang="nb-NO" sz="2400" dirty="0">
                <a:solidFill>
                  <a:srgbClr val="4E55A2"/>
                </a:solidFill>
                <a:latin typeface="Founders Grotesk 1" panose="020B0604020202020204" charset="0"/>
              </a:rPr>
              <a:t> National E+ </a:t>
            </a:r>
            <a:r>
              <a:rPr lang="nb-NO" sz="2400" dirty="0" err="1">
                <a:solidFill>
                  <a:srgbClr val="4E55A2"/>
                </a:solidFill>
                <a:latin typeface="Founders Grotesk 1" panose="020B0604020202020204" charset="0"/>
              </a:rPr>
              <a:t>Agency</a:t>
            </a:r>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r>
              <a:rPr lang="nb-NO" sz="2400" dirty="0">
                <a:solidFill>
                  <a:srgbClr val="4E55A2"/>
                </a:solidFill>
                <a:latin typeface="Founders Grotesk 1" panose="020B0604020202020204" charset="0"/>
              </a:rPr>
              <a:t>Read up </a:t>
            </a:r>
            <a:r>
              <a:rPr lang="nb-NO" sz="2400" dirty="0" err="1">
                <a:solidFill>
                  <a:srgbClr val="4E55A2"/>
                </a:solidFill>
                <a:latin typeface="Founders Grotesk 1" panose="020B0604020202020204" charset="0"/>
              </a:rPr>
              <a:t>on</a:t>
            </a:r>
            <a:r>
              <a:rPr lang="nb-NO" sz="2400" dirty="0">
                <a:solidFill>
                  <a:srgbClr val="4E55A2"/>
                </a:solidFill>
                <a:latin typeface="Founders Grotesk 1" panose="020B0604020202020204" charset="0"/>
              </a:rPr>
              <a:t> guidelines and </a:t>
            </a:r>
            <a:r>
              <a:rPr lang="nb-NO" sz="2400" dirty="0" err="1">
                <a:solidFill>
                  <a:srgbClr val="4E55A2"/>
                </a:solidFill>
                <a:latin typeface="Founders Grotesk 1" panose="020B0604020202020204" charset="0"/>
              </a:rPr>
              <a:t>criteria</a:t>
            </a:r>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r>
              <a:rPr lang="nb-NO" sz="2400" dirty="0" err="1">
                <a:solidFill>
                  <a:srgbClr val="4E55A2"/>
                </a:solidFill>
                <a:latin typeface="Founders Grotesk 1" panose="020B0604020202020204" charset="0"/>
              </a:rPr>
              <a:t>Decide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on</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project</a:t>
            </a:r>
            <a:r>
              <a:rPr lang="nb-NO" sz="2400" dirty="0">
                <a:solidFill>
                  <a:srgbClr val="4E55A2"/>
                </a:solidFill>
                <a:latin typeface="Founders Grotesk 1" panose="020B0604020202020204" charset="0"/>
              </a:rPr>
              <a:t> format (</a:t>
            </a:r>
            <a:r>
              <a:rPr lang="nb-NO" sz="2400" dirty="0" err="1">
                <a:solidFill>
                  <a:srgbClr val="4E55A2"/>
                </a:solidFill>
                <a:latin typeface="Founders Grotesk 1" panose="020B0604020202020204" charset="0"/>
              </a:rPr>
              <a:t>conference</a:t>
            </a:r>
            <a:r>
              <a:rPr lang="nb-NO" sz="2400" dirty="0">
                <a:solidFill>
                  <a:srgbClr val="4E55A2"/>
                </a:solidFill>
                <a:latin typeface="Founders Grotesk 1" panose="020B0604020202020204" charset="0"/>
              </a:rPr>
              <a:t>, workshops, </a:t>
            </a:r>
            <a:r>
              <a:rPr lang="nb-NO" sz="2400" dirty="0" err="1">
                <a:solidFill>
                  <a:srgbClr val="4E55A2"/>
                </a:solidFill>
                <a:latin typeface="Founders Grotesk 1" panose="020B0604020202020204" charset="0"/>
              </a:rPr>
              <a:t>exchange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making</a:t>
            </a:r>
            <a:r>
              <a:rPr lang="nb-NO" sz="2400" dirty="0">
                <a:solidFill>
                  <a:srgbClr val="4E55A2"/>
                </a:solidFill>
                <a:latin typeface="Founders Grotesk 1" panose="020B0604020202020204" charset="0"/>
              </a:rPr>
              <a:t> a </a:t>
            </a:r>
            <a:r>
              <a:rPr lang="nb-NO" sz="2400" dirty="0" err="1">
                <a:solidFill>
                  <a:srgbClr val="4E55A2"/>
                </a:solidFill>
                <a:latin typeface="Founders Grotesk 1" panose="020B0604020202020204" charset="0"/>
              </a:rPr>
              <a:t>product</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etc</a:t>
            </a:r>
            <a:r>
              <a:rPr lang="nb-NO" sz="2400" dirty="0">
                <a:solidFill>
                  <a:srgbClr val="4E55A2"/>
                </a:solidFill>
                <a:latin typeface="Founders Grotesk 1" panose="020B0604020202020204" charset="0"/>
              </a:rPr>
              <a:t>)</a:t>
            </a:r>
          </a:p>
          <a:p>
            <a:pPr marL="285750" indent="-285750">
              <a:buFont typeface="Arial" panose="020B0604020202020204" pitchFamily="34" charset="0"/>
              <a:buChar char="•"/>
            </a:pPr>
            <a:r>
              <a:rPr lang="nb-NO" sz="2400" dirty="0" err="1">
                <a:solidFill>
                  <a:srgbClr val="4E55A2"/>
                </a:solidFill>
                <a:latin typeface="Founders Grotesk 1" panose="020B0604020202020204" charset="0"/>
              </a:rPr>
              <a:t>Decide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how</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many</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participants</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there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will</a:t>
            </a:r>
            <a:r>
              <a:rPr lang="nb-NO" sz="2400" dirty="0">
                <a:solidFill>
                  <a:srgbClr val="4E55A2"/>
                </a:solidFill>
                <a:latin typeface="Founders Grotesk 1" panose="020B0604020202020204" charset="0"/>
              </a:rPr>
              <a:t> be</a:t>
            </a:r>
          </a:p>
          <a:p>
            <a:pPr marL="285750" indent="-285750">
              <a:buFont typeface="Arial" panose="020B0604020202020204" pitchFamily="34" charset="0"/>
              <a:buChar char="•"/>
            </a:pPr>
            <a:r>
              <a:rPr lang="nb-NO" sz="2400" dirty="0" err="1">
                <a:solidFill>
                  <a:srgbClr val="4E55A2"/>
                </a:solidFill>
                <a:latin typeface="Founders Grotesk 1" panose="020B0604020202020204" charset="0"/>
              </a:rPr>
              <a:t>Decide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on</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length</a:t>
            </a:r>
            <a:r>
              <a:rPr lang="nb-NO" sz="2400" dirty="0">
                <a:solidFill>
                  <a:srgbClr val="4E55A2"/>
                </a:solidFill>
                <a:latin typeface="Founders Grotesk 1" panose="020B0604020202020204" charset="0"/>
              </a:rPr>
              <a:t> of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activities</a:t>
            </a:r>
            <a:r>
              <a:rPr lang="nb-NO" sz="2400" dirty="0">
                <a:solidFill>
                  <a:srgbClr val="4E55A2"/>
                </a:solidFill>
                <a:latin typeface="Founders Grotesk 1" panose="020B0604020202020204" charset="0"/>
              </a:rPr>
              <a:t> / </a:t>
            </a:r>
            <a:r>
              <a:rPr lang="nb-NO" sz="2400" dirty="0" err="1">
                <a:solidFill>
                  <a:srgbClr val="4E55A2"/>
                </a:solidFill>
                <a:latin typeface="Founders Grotesk 1" panose="020B0604020202020204" charset="0"/>
              </a:rPr>
              <a:t>events</a:t>
            </a:r>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r>
              <a:rPr lang="nb-NO" sz="2400" dirty="0" err="1">
                <a:solidFill>
                  <a:srgbClr val="4E55A2"/>
                </a:solidFill>
                <a:latin typeface="Founders Grotesk 1" panose="020B0604020202020204" charset="0"/>
              </a:rPr>
              <a:t>Decide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on</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content</a:t>
            </a:r>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r>
              <a:rPr lang="nb-NO" sz="2400" dirty="0">
                <a:solidFill>
                  <a:srgbClr val="4E55A2"/>
                </a:solidFill>
                <a:latin typeface="Founders Grotesk 1" panose="020B0604020202020204" charset="0"/>
              </a:rPr>
              <a:t>Make a </a:t>
            </a:r>
            <a:r>
              <a:rPr lang="nb-NO" sz="2400" dirty="0" err="1">
                <a:solidFill>
                  <a:srgbClr val="4E55A2"/>
                </a:solidFill>
                <a:latin typeface="Founders Grotesk 1" panose="020B0604020202020204" charset="0"/>
              </a:rPr>
              <a:t>user</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login</a:t>
            </a:r>
            <a:r>
              <a:rPr lang="nb-NO" sz="2400" dirty="0">
                <a:solidFill>
                  <a:srgbClr val="4E55A2"/>
                </a:solidFill>
                <a:latin typeface="Founders Grotesk 1" panose="020B0604020202020204" charset="0"/>
              </a:rPr>
              <a:t> and register </a:t>
            </a:r>
            <a:r>
              <a:rPr lang="nb-NO" sz="2400" dirty="0" err="1">
                <a:solidFill>
                  <a:srgbClr val="4E55A2"/>
                </a:solidFill>
                <a:latin typeface="Founders Grotesk 1" panose="020B0604020202020204" charset="0"/>
              </a:rPr>
              <a:t>your</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organisation</a:t>
            </a:r>
            <a:r>
              <a:rPr lang="nb-NO" sz="2400" dirty="0">
                <a:solidFill>
                  <a:srgbClr val="4E55A2"/>
                </a:solidFill>
                <a:latin typeface="Founders Grotesk 1" panose="020B0604020202020204" charset="0"/>
              </a:rPr>
              <a:t> in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EU portal</a:t>
            </a:r>
          </a:p>
          <a:p>
            <a:pPr marL="285750" indent="-285750">
              <a:buFont typeface="Arial" panose="020B0604020202020204" pitchFamily="34" charset="0"/>
              <a:buChar char="•"/>
            </a:pPr>
            <a:r>
              <a:rPr lang="nb-NO" sz="2400" dirty="0">
                <a:solidFill>
                  <a:srgbClr val="4E55A2"/>
                </a:solidFill>
                <a:latin typeface="Founders Grotesk 1" panose="020B0604020202020204" charset="0"/>
              </a:rPr>
              <a:t>Write </a:t>
            </a:r>
            <a:r>
              <a:rPr lang="nb-NO" sz="2400" dirty="0" err="1">
                <a:solidFill>
                  <a:srgbClr val="4E55A2"/>
                </a:solidFill>
                <a:latin typeface="Founders Grotesk 1" panose="020B0604020202020204" charset="0"/>
              </a:rPr>
              <a:t>the</a:t>
            </a:r>
            <a:r>
              <a:rPr lang="nb-NO" sz="2400" dirty="0">
                <a:solidFill>
                  <a:srgbClr val="4E55A2"/>
                </a:solidFill>
                <a:latin typeface="Founders Grotesk 1" panose="020B0604020202020204" charset="0"/>
              </a:rPr>
              <a:t> </a:t>
            </a:r>
            <a:r>
              <a:rPr lang="nb-NO" sz="2400" dirty="0" err="1">
                <a:solidFill>
                  <a:srgbClr val="4E55A2"/>
                </a:solidFill>
                <a:latin typeface="Founders Grotesk 1" panose="020B0604020202020204" charset="0"/>
              </a:rPr>
              <a:t>application</a:t>
            </a:r>
            <a:endParaRPr lang="nb-NO" sz="2400" dirty="0">
              <a:solidFill>
                <a:srgbClr val="4E55A2"/>
              </a:solidFill>
              <a:latin typeface="Founders Grotesk 1" panose="020B0604020202020204" charset="0"/>
            </a:endParaRPr>
          </a:p>
          <a:p>
            <a:pPr marL="285750" indent="-285750">
              <a:buFont typeface="Arial" panose="020B0604020202020204" pitchFamily="34" charset="0"/>
              <a:buChar char="•"/>
            </a:pPr>
            <a:endParaRPr lang="nb-NO" dirty="0">
              <a:latin typeface="Founders Grotesk 1" panose="020B0604020202020204" charset="0"/>
            </a:endParaRPr>
          </a:p>
        </p:txBody>
      </p:sp>
    </p:spTree>
    <p:extLst>
      <p:ext uri="{BB962C8B-B14F-4D97-AF65-F5344CB8AC3E}">
        <p14:creationId xmlns:p14="http://schemas.microsoft.com/office/powerpoint/2010/main" val="12889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Freeform 2"/>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
        <p:nvSpPr>
          <p:cNvPr id="3" name="TextBox 3"/>
          <p:cNvSpPr txBox="1"/>
          <p:nvPr/>
        </p:nvSpPr>
        <p:spPr>
          <a:xfrm>
            <a:off x="3060467" y="1385474"/>
            <a:ext cx="12167065" cy="1620444"/>
          </a:xfrm>
          <a:prstGeom prst="rect">
            <a:avLst/>
          </a:prstGeom>
        </p:spPr>
        <p:txBody>
          <a:bodyPr lIns="0" tIns="0" rIns="0" bIns="0" rtlCol="0" anchor="t">
            <a:spAutoFit/>
          </a:bodyPr>
          <a:lstStyle/>
          <a:p>
            <a:pPr algn="ctr">
              <a:lnSpc>
                <a:spcPts val="14743"/>
              </a:lnSpc>
            </a:pPr>
            <a:r>
              <a:rPr lang="en-US" sz="7200" dirty="0">
                <a:solidFill>
                  <a:srgbClr val="FFFFFF"/>
                </a:solidFill>
                <a:latin typeface="Founders Grotesk 2"/>
              </a:rPr>
              <a:t>Useful links</a:t>
            </a:r>
          </a:p>
        </p:txBody>
      </p:sp>
      <p:sp>
        <p:nvSpPr>
          <p:cNvPr id="5" name="TekstSylinder 4">
            <a:extLst>
              <a:ext uri="{FF2B5EF4-FFF2-40B4-BE49-F238E27FC236}">
                <a16:creationId xmlns:a16="http://schemas.microsoft.com/office/drawing/2014/main" id="{ECA5E478-ECA9-E9CF-7AC0-8E2AEC92312C}"/>
              </a:ext>
            </a:extLst>
          </p:cNvPr>
          <p:cNvSpPr txBox="1"/>
          <p:nvPr/>
        </p:nvSpPr>
        <p:spPr>
          <a:xfrm>
            <a:off x="1340068" y="4031159"/>
            <a:ext cx="15134897" cy="3539430"/>
          </a:xfrm>
          <a:prstGeom prst="rect">
            <a:avLst/>
          </a:prstGeom>
          <a:noFill/>
        </p:spPr>
        <p:txBody>
          <a:bodyPr wrap="square">
            <a:spAutoFit/>
          </a:bodyPr>
          <a:lstStyle/>
          <a:p>
            <a:pPr marL="351287" lvl="1"/>
            <a:r>
              <a:rPr lang="en-US" sz="2800" dirty="0">
                <a:solidFill>
                  <a:schemeClr val="bg1"/>
                </a:solidFill>
                <a:latin typeface="Founders Grotesk 1"/>
              </a:rPr>
              <a:t>Erasmus+ </a:t>
            </a:r>
            <a:r>
              <a:rPr lang="en-US" sz="2800" dirty="0" err="1">
                <a:solidFill>
                  <a:schemeClr val="bg1"/>
                </a:solidFill>
                <a:latin typeface="Founders Grotesk 1"/>
              </a:rPr>
              <a:t>Programme</a:t>
            </a:r>
            <a:r>
              <a:rPr lang="en-US" sz="2800" dirty="0">
                <a:solidFill>
                  <a:schemeClr val="bg1"/>
                </a:solidFill>
                <a:latin typeface="Founders Grotesk 1"/>
              </a:rPr>
              <a:t> Guide (all the rules and guidelines for all funding opportunities within Erasmus+):</a:t>
            </a:r>
          </a:p>
          <a:p>
            <a:pPr marL="351287" lvl="1"/>
            <a:r>
              <a:rPr lang="en-US" sz="2800" dirty="0">
                <a:solidFill>
                  <a:srgbClr val="00B1EB"/>
                </a:solidFill>
                <a:latin typeface="Founders Grotesk 1"/>
                <a:hlinkClick r:id="rId4">
                  <a:extLst>
                    <a:ext uri="{A12FA001-AC4F-418D-AE19-62706E023703}">
                      <ahyp:hlinkClr xmlns:ahyp="http://schemas.microsoft.com/office/drawing/2018/hyperlinkcolor" val="tx"/>
                    </a:ext>
                  </a:extLst>
                </a:hlinkClick>
              </a:rPr>
              <a:t>https://erasmus-plus.ec.europa.eu/programme-guide/erasmus-programme-guide/introduction</a:t>
            </a:r>
            <a:r>
              <a:rPr lang="en-US" sz="2800" dirty="0">
                <a:solidFill>
                  <a:srgbClr val="00B1EB"/>
                </a:solidFill>
                <a:latin typeface="Founders Grotesk 1"/>
              </a:rPr>
              <a:t> </a:t>
            </a:r>
          </a:p>
          <a:p>
            <a:pPr marL="351287" lvl="1"/>
            <a:endParaRPr lang="en-US" sz="2800" dirty="0">
              <a:solidFill>
                <a:schemeClr val="bg1"/>
              </a:solidFill>
              <a:latin typeface="Founders Grotesk 1"/>
            </a:endParaRPr>
          </a:p>
          <a:p>
            <a:pPr marL="351287" lvl="1"/>
            <a:r>
              <a:rPr lang="en-US" sz="2800" dirty="0">
                <a:solidFill>
                  <a:schemeClr val="bg1"/>
                </a:solidFill>
                <a:latin typeface="Founders Grotesk 1"/>
              </a:rPr>
              <a:t>Training courses for finding partners or learning about quality youth projects: </a:t>
            </a:r>
          </a:p>
          <a:p>
            <a:pPr marL="351287" lvl="1"/>
            <a:r>
              <a:rPr lang="en-US" sz="2800" dirty="0">
                <a:solidFill>
                  <a:srgbClr val="00B1EB"/>
                </a:solidFill>
                <a:latin typeface="Founders Grotesk 1"/>
                <a:hlinkClick r:id="rId5">
                  <a:extLst>
                    <a:ext uri="{A12FA001-AC4F-418D-AE19-62706E023703}">
                      <ahyp:hlinkClr xmlns:ahyp="http://schemas.microsoft.com/office/drawing/2018/hyperlinkcolor" val="tx"/>
                    </a:ext>
                  </a:extLst>
                </a:hlinkClick>
              </a:rPr>
              <a:t>https://www.salto-youth.net/tools/european-training-calendar/</a:t>
            </a:r>
            <a:r>
              <a:rPr lang="en-US" sz="2800" dirty="0">
                <a:solidFill>
                  <a:srgbClr val="00B1EB"/>
                </a:solidFill>
                <a:latin typeface="Founders Grotesk 1"/>
              </a:rPr>
              <a:t> </a:t>
            </a:r>
          </a:p>
          <a:p>
            <a:pPr marL="351287" lvl="1"/>
            <a:endParaRPr lang="en-US" sz="2800" i="0" dirty="0">
              <a:solidFill>
                <a:srgbClr val="00B1EB"/>
              </a:solidFill>
              <a:latin typeface="Founders Grotesk 1"/>
            </a:endParaRPr>
          </a:p>
          <a:p>
            <a:pPr marL="351287" lvl="1"/>
            <a:r>
              <a:rPr lang="en-US" sz="2800" dirty="0">
                <a:solidFill>
                  <a:schemeClr val="bg1"/>
                </a:solidFill>
                <a:latin typeface="Founders Grotesk 1"/>
              </a:rPr>
              <a:t>Erasmus+ application portal:</a:t>
            </a:r>
          </a:p>
          <a:p>
            <a:pPr marL="351287" lvl="1"/>
            <a:r>
              <a:rPr lang="en-US" sz="2800" i="0" dirty="0">
                <a:solidFill>
                  <a:srgbClr val="00B1EB"/>
                </a:solidFill>
                <a:latin typeface="Founders Grotesk 1"/>
                <a:hlinkClick r:id="rId6">
                  <a:extLst>
                    <a:ext uri="{A12FA001-AC4F-418D-AE19-62706E023703}">
                      <ahyp:hlinkClr xmlns:ahyp="http://schemas.microsoft.com/office/drawing/2018/hyperlinkcolor" val="tx"/>
                    </a:ext>
                  </a:extLst>
                </a:hlinkClick>
              </a:rPr>
              <a:t>https://webgate.ec.europa.eu/erasmus-esc/index/</a:t>
            </a:r>
            <a:r>
              <a:rPr lang="en-US" sz="2800" i="0" dirty="0">
                <a:solidFill>
                  <a:srgbClr val="00B1EB"/>
                </a:solidFill>
                <a:latin typeface="Founders Grotesk 1"/>
              </a:rPr>
              <a:t> </a:t>
            </a:r>
          </a:p>
        </p:txBody>
      </p:sp>
    </p:spTree>
    <p:extLst>
      <p:ext uri="{BB962C8B-B14F-4D97-AF65-F5344CB8AC3E}">
        <p14:creationId xmlns:p14="http://schemas.microsoft.com/office/powerpoint/2010/main" val="146824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TextBox 2"/>
          <p:cNvSpPr txBox="1"/>
          <p:nvPr/>
        </p:nvSpPr>
        <p:spPr>
          <a:xfrm>
            <a:off x="1041842" y="3010474"/>
            <a:ext cx="8102158" cy="705321"/>
          </a:xfrm>
          <a:prstGeom prst="rect">
            <a:avLst/>
          </a:prstGeom>
        </p:spPr>
        <p:txBody>
          <a:bodyPr lIns="0" tIns="0" rIns="0" bIns="0" rtlCol="0" anchor="t">
            <a:spAutoFit/>
          </a:bodyPr>
          <a:lstStyle/>
          <a:p>
            <a:pPr>
              <a:lnSpc>
                <a:spcPts val="5506"/>
              </a:lnSpc>
            </a:pPr>
            <a:r>
              <a:rPr lang="en-US" sz="5452" dirty="0">
                <a:solidFill>
                  <a:srgbClr val="FFFFFF"/>
                </a:solidFill>
                <a:latin typeface="Founders Grotesk 2"/>
              </a:rPr>
              <a:t>What is Erasmus+?</a:t>
            </a:r>
          </a:p>
        </p:txBody>
      </p:sp>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5" name="TextBox 5"/>
          <p:cNvSpPr txBox="1"/>
          <p:nvPr/>
        </p:nvSpPr>
        <p:spPr>
          <a:xfrm>
            <a:off x="1864412" y="4716115"/>
            <a:ext cx="6593788" cy="4351128"/>
          </a:xfrm>
          <a:prstGeom prst="rect">
            <a:avLst/>
          </a:prstGeom>
        </p:spPr>
        <p:txBody>
          <a:bodyPr wrap="square" lIns="0" tIns="0" rIns="0" bIns="0" rtlCol="0" anchor="t">
            <a:spAutoFit/>
          </a:bodyPr>
          <a:lstStyle/>
          <a:p>
            <a:pPr marL="583518" lvl="1" indent="-291759">
              <a:lnSpc>
                <a:spcPts val="4270"/>
              </a:lnSpc>
              <a:buFont typeface="Arial"/>
              <a:buChar char="•"/>
            </a:pPr>
            <a:r>
              <a:rPr lang="en-US" sz="2702" dirty="0">
                <a:solidFill>
                  <a:srgbClr val="FFFFFF"/>
                </a:solidFill>
                <a:latin typeface="Founders Grotesk 1"/>
              </a:rPr>
              <a:t>An EU </a:t>
            </a:r>
            <a:r>
              <a:rPr lang="en-US" sz="2702" dirty="0" err="1">
                <a:solidFill>
                  <a:srgbClr val="FFFFFF"/>
                </a:solidFill>
                <a:latin typeface="Founders Grotesk 1"/>
              </a:rPr>
              <a:t>programme</a:t>
            </a:r>
            <a:r>
              <a:rPr lang="en-US" sz="2702" dirty="0">
                <a:solidFill>
                  <a:srgbClr val="FFFFFF"/>
                </a:solidFill>
                <a:latin typeface="Founders Grotesk 1"/>
              </a:rPr>
              <a:t> that consist of opportunities in these sectors:</a:t>
            </a:r>
          </a:p>
          <a:p>
            <a:pPr marL="1040718" lvl="2" indent="-291759">
              <a:lnSpc>
                <a:spcPts val="4270"/>
              </a:lnSpc>
              <a:buFont typeface="Arial"/>
              <a:buChar char="•"/>
            </a:pPr>
            <a:r>
              <a:rPr lang="en-US" sz="2702" dirty="0">
                <a:solidFill>
                  <a:srgbClr val="FFFFFF"/>
                </a:solidFill>
                <a:latin typeface="Founders Grotesk 1"/>
              </a:rPr>
              <a:t>School education</a:t>
            </a:r>
          </a:p>
          <a:p>
            <a:pPr marL="1040718" lvl="2" indent="-291759">
              <a:lnSpc>
                <a:spcPts val="4270"/>
              </a:lnSpc>
              <a:buFont typeface="Arial"/>
              <a:buChar char="•"/>
            </a:pPr>
            <a:r>
              <a:rPr lang="en-US" sz="2702" dirty="0">
                <a:solidFill>
                  <a:srgbClr val="FFFFFF"/>
                </a:solidFill>
                <a:latin typeface="Founders Grotesk 1"/>
              </a:rPr>
              <a:t>Higher education</a:t>
            </a:r>
          </a:p>
          <a:p>
            <a:pPr marL="1040718" lvl="2" indent="-291759">
              <a:lnSpc>
                <a:spcPts val="4270"/>
              </a:lnSpc>
              <a:buFont typeface="Arial"/>
              <a:buChar char="•"/>
            </a:pPr>
            <a:r>
              <a:rPr lang="en-US" sz="2702" dirty="0">
                <a:solidFill>
                  <a:srgbClr val="FFFFFF"/>
                </a:solidFill>
                <a:latin typeface="Founders Grotesk 1"/>
              </a:rPr>
              <a:t>Vocational education and training</a:t>
            </a:r>
          </a:p>
          <a:p>
            <a:pPr marL="1040718" lvl="2" indent="-291759">
              <a:lnSpc>
                <a:spcPts val="4270"/>
              </a:lnSpc>
              <a:buFont typeface="Arial"/>
              <a:buChar char="•"/>
            </a:pPr>
            <a:r>
              <a:rPr lang="en-US" sz="2702" dirty="0">
                <a:solidFill>
                  <a:srgbClr val="FFFFFF"/>
                </a:solidFill>
                <a:latin typeface="Founders Grotesk 1"/>
              </a:rPr>
              <a:t>Adult education</a:t>
            </a:r>
          </a:p>
          <a:p>
            <a:pPr marL="1040718" lvl="2" indent="-291759">
              <a:lnSpc>
                <a:spcPts val="4270"/>
              </a:lnSpc>
              <a:buFont typeface="Arial"/>
              <a:buChar char="•"/>
            </a:pPr>
            <a:r>
              <a:rPr lang="en-US" sz="2702" dirty="0">
                <a:solidFill>
                  <a:srgbClr val="FFFFFF"/>
                </a:solidFill>
                <a:latin typeface="Founders Grotesk 1"/>
              </a:rPr>
              <a:t>Sport</a:t>
            </a:r>
          </a:p>
          <a:p>
            <a:pPr marL="1040718" lvl="2" indent="-291759">
              <a:lnSpc>
                <a:spcPts val="4270"/>
              </a:lnSpc>
              <a:buFont typeface="Arial"/>
              <a:buChar char="•"/>
            </a:pPr>
            <a:r>
              <a:rPr lang="en-US" sz="2702" dirty="0">
                <a:solidFill>
                  <a:schemeClr val="bg1"/>
                </a:solidFill>
                <a:latin typeface="Founders Grotesk 1"/>
              </a:rPr>
              <a:t>Youth</a:t>
            </a:r>
          </a:p>
        </p:txBody>
      </p:sp>
      <p:pic>
        <p:nvPicPr>
          <p:cNvPr id="12" name="Bilde 11" descr="Et bilde som inneholder person, klær, Menneskeansikt, jeans&#10;&#10;Automatisk generert beskrivelse">
            <a:extLst>
              <a:ext uri="{FF2B5EF4-FFF2-40B4-BE49-F238E27FC236}">
                <a16:creationId xmlns:a16="http://schemas.microsoft.com/office/drawing/2014/main" id="{4DE46D8D-C424-7659-05B2-8FF97E22A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3738" y="4716115"/>
            <a:ext cx="6419850" cy="4286250"/>
          </a:xfrm>
          <a:prstGeom prst="rect">
            <a:avLst/>
          </a:prstGeom>
        </p:spPr>
      </p:pic>
    </p:spTree>
    <p:extLst>
      <p:ext uri="{BB962C8B-B14F-4D97-AF65-F5344CB8AC3E}">
        <p14:creationId xmlns:p14="http://schemas.microsoft.com/office/powerpoint/2010/main" val="82729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2" name="TextBox 2"/>
          <p:cNvSpPr txBox="1"/>
          <p:nvPr/>
        </p:nvSpPr>
        <p:spPr>
          <a:xfrm>
            <a:off x="1041842" y="3010474"/>
            <a:ext cx="8102158" cy="705321"/>
          </a:xfrm>
          <a:prstGeom prst="rect">
            <a:avLst/>
          </a:prstGeom>
        </p:spPr>
        <p:txBody>
          <a:bodyPr lIns="0" tIns="0" rIns="0" bIns="0" rtlCol="0" anchor="t">
            <a:spAutoFit/>
          </a:bodyPr>
          <a:lstStyle/>
          <a:p>
            <a:pPr>
              <a:lnSpc>
                <a:spcPts val="5506"/>
              </a:lnSpc>
            </a:pPr>
            <a:r>
              <a:rPr lang="en-US" sz="5452" dirty="0">
                <a:solidFill>
                  <a:srgbClr val="FFFFFF"/>
                </a:solidFill>
                <a:latin typeface="Founders Grotesk 2"/>
              </a:rPr>
              <a:t>What is Erasmus+?</a:t>
            </a:r>
          </a:p>
        </p:txBody>
      </p:sp>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5" name="TextBox 5"/>
          <p:cNvSpPr txBox="1"/>
          <p:nvPr/>
        </p:nvSpPr>
        <p:spPr>
          <a:xfrm>
            <a:off x="1864412" y="4716115"/>
            <a:ext cx="6593788" cy="4351128"/>
          </a:xfrm>
          <a:prstGeom prst="rect">
            <a:avLst/>
          </a:prstGeom>
        </p:spPr>
        <p:txBody>
          <a:bodyPr wrap="square" lIns="0" tIns="0" rIns="0" bIns="0" rtlCol="0" anchor="t">
            <a:spAutoFit/>
          </a:bodyPr>
          <a:lstStyle/>
          <a:p>
            <a:pPr marL="583518" lvl="1" indent="-291759">
              <a:lnSpc>
                <a:spcPts val="4270"/>
              </a:lnSpc>
              <a:buFont typeface="Arial"/>
              <a:buChar char="•"/>
            </a:pPr>
            <a:r>
              <a:rPr lang="en-US" sz="2702" dirty="0">
                <a:solidFill>
                  <a:srgbClr val="FFFFFF"/>
                </a:solidFill>
                <a:latin typeface="Founders Grotesk 1"/>
              </a:rPr>
              <a:t>An EU </a:t>
            </a:r>
            <a:r>
              <a:rPr lang="en-US" sz="2702" dirty="0" err="1">
                <a:solidFill>
                  <a:srgbClr val="FFFFFF"/>
                </a:solidFill>
                <a:latin typeface="Founders Grotesk 1"/>
              </a:rPr>
              <a:t>programme</a:t>
            </a:r>
            <a:r>
              <a:rPr lang="en-US" sz="2702" dirty="0">
                <a:solidFill>
                  <a:srgbClr val="FFFFFF"/>
                </a:solidFill>
                <a:latin typeface="Founders Grotesk 1"/>
              </a:rPr>
              <a:t> that consist of opportunities in these sectors:</a:t>
            </a:r>
          </a:p>
          <a:p>
            <a:pPr marL="1040718" lvl="2" indent="-291759">
              <a:lnSpc>
                <a:spcPts val="4270"/>
              </a:lnSpc>
              <a:buFont typeface="Arial"/>
              <a:buChar char="•"/>
            </a:pPr>
            <a:r>
              <a:rPr lang="en-US" sz="2702" dirty="0">
                <a:solidFill>
                  <a:srgbClr val="FFFFFF"/>
                </a:solidFill>
                <a:latin typeface="Founders Grotesk 1"/>
              </a:rPr>
              <a:t>School education</a:t>
            </a:r>
          </a:p>
          <a:p>
            <a:pPr marL="1040718" lvl="2" indent="-291759">
              <a:lnSpc>
                <a:spcPts val="4270"/>
              </a:lnSpc>
              <a:buFont typeface="Arial"/>
              <a:buChar char="•"/>
            </a:pPr>
            <a:r>
              <a:rPr lang="en-US" sz="2702" dirty="0">
                <a:solidFill>
                  <a:srgbClr val="FFFFFF"/>
                </a:solidFill>
                <a:latin typeface="Founders Grotesk 1"/>
              </a:rPr>
              <a:t>Higher education</a:t>
            </a:r>
          </a:p>
          <a:p>
            <a:pPr marL="1040718" lvl="2" indent="-291759">
              <a:lnSpc>
                <a:spcPts val="4270"/>
              </a:lnSpc>
              <a:buFont typeface="Arial"/>
              <a:buChar char="•"/>
            </a:pPr>
            <a:r>
              <a:rPr lang="en-US" sz="2702" dirty="0">
                <a:solidFill>
                  <a:srgbClr val="FFFFFF"/>
                </a:solidFill>
                <a:latin typeface="Founders Grotesk 1"/>
              </a:rPr>
              <a:t>Vocational education and training</a:t>
            </a:r>
          </a:p>
          <a:p>
            <a:pPr marL="1040718" lvl="2" indent="-291759">
              <a:lnSpc>
                <a:spcPts val="4270"/>
              </a:lnSpc>
              <a:buFont typeface="Arial"/>
              <a:buChar char="•"/>
            </a:pPr>
            <a:r>
              <a:rPr lang="en-US" sz="2702" dirty="0">
                <a:solidFill>
                  <a:srgbClr val="FFFFFF"/>
                </a:solidFill>
                <a:latin typeface="Founders Grotesk 1"/>
              </a:rPr>
              <a:t>Adult education</a:t>
            </a:r>
          </a:p>
          <a:p>
            <a:pPr marL="1040718" lvl="2" indent="-291759">
              <a:lnSpc>
                <a:spcPts val="4270"/>
              </a:lnSpc>
              <a:buFont typeface="Arial"/>
              <a:buChar char="•"/>
            </a:pPr>
            <a:r>
              <a:rPr lang="en-US" sz="2702" dirty="0">
                <a:solidFill>
                  <a:srgbClr val="FFFFFF"/>
                </a:solidFill>
                <a:latin typeface="Founders Grotesk 1"/>
              </a:rPr>
              <a:t>Sport</a:t>
            </a:r>
          </a:p>
          <a:p>
            <a:pPr marL="1040718" lvl="2" indent="-291759">
              <a:lnSpc>
                <a:spcPts val="4270"/>
              </a:lnSpc>
              <a:buFont typeface="Arial"/>
              <a:buChar char="•"/>
            </a:pPr>
            <a:r>
              <a:rPr lang="en-US" sz="2702" dirty="0">
                <a:solidFill>
                  <a:srgbClr val="FFFF66"/>
                </a:solidFill>
                <a:latin typeface="Founders Grotesk 1"/>
              </a:rPr>
              <a:t>Youth</a:t>
            </a:r>
          </a:p>
        </p:txBody>
      </p:sp>
      <p:pic>
        <p:nvPicPr>
          <p:cNvPr id="12" name="Bilde 11" descr="Et bilde som inneholder person, klær, Menneskeansikt, jeans&#10;&#10;Automatisk generert beskrivelse">
            <a:extLst>
              <a:ext uri="{FF2B5EF4-FFF2-40B4-BE49-F238E27FC236}">
                <a16:creationId xmlns:a16="http://schemas.microsoft.com/office/drawing/2014/main" id="{4DE46D8D-C424-7659-05B2-8FF97E22A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3738" y="4716115"/>
            <a:ext cx="6419850" cy="4286250"/>
          </a:xfrm>
          <a:prstGeom prst="rect">
            <a:avLst/>
          </a:prstGeom>
        </p:spPr>
      </p:pic>
    </p:spTree>
    <p:extLst>
      <p:ext uri="{BB962C8B-B14F-4D97-AF65-F5344CB8AC3E}">
        <p14:creationId xmlns:p14="http://schemas.microsoft.com/office/powerpoint/2010/main" val="540805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pic>
        <p:nvPicPr>
          <p:cNvPr id="6" name="Bilde 5" descr="Et bilde som inneholder Menneskeansikt, klær, tekst, person&#10;&#10;Automatisk generert beskrivelse">
            <a:extLst>
              <a:ext uri="{FF2B5EF4-FFF2-40B4-BE49-F238E27FC236}">
                <a16:creationId xmlns:a16="http://schemas.microsoft.com/office/drawing/2014/main" id="{C1E2755C-90D1-5339-6092-13E6220C58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021" y="2126866"/>
            <a:ext cx="12911958" cy="7262977"/>
          </a:xfrm>
          <a:prstGeom prst="rect">
            <a:avLst/>
          </a:prstGeom>
        </p:spPr>
      </p:pic>
    </p:spTree>
    <p:extLst>
      <p:ext uri="{BB962C8B-B14F-4D97-AF65-F5344CB8AC3E}">
        <p14:creationId xmlns:p14="http://schemas.microsoft.com/office/powerpoint/2010/main" val="1920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E55A2"/>
        </a:solidFill>
        <a:effectLst/>
      </p:bgPr>
    </p:bg>
    <p:spTree>
      <p:nvGrpSpPr>
        <p:cNvPr id="1" name=""/>
        <p:cNvGrpSpPr/>
        <p:nvPr/>
      </p:nvGrpSpPr>
      <p:grpSpPr>
        <a:xfrm>
          <a:off x="0" y="0"/>
          <a:ext cx="0" cy="0"/>
          <a:chOff x="0" y="0"/>
          <a:chExt cx="0" cy="0"/>
        </a:xfrm>
      </p:grpSpPr>
      <p:sp>
        <p:nvSpPr>
          <p:cNvPr id="4" name="Freeform 4"/>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pic>
        <p:nvPicPr>
          <p:cNvPr id="2050" name="Picture 2">
            <a:extLst>
              <a:ext uri="{FF2B5EF4-FFF2-40B4-BE49-F238E27FC236}">
                <a16:creationId xmlns:a16="http://schemas.microsoft.com/office/drawing/2014/main" id="{5F32AD88-7621-98CA-2A41-32D7AD4257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3714" y="2705100"/>
            <a:ext cx="9620567" cy="6696162"/>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6CD770B3-1174-E1C1-C744-F16AB68ADEB2}"/>
              </a:ext>
            </a:extLst>
          </p:cNvPr>
          <p:cNvSpPr txBox="1"/>
          <p:nvPr/>
        </p:nvSpPr>
        <p:spPr>
          <a:xfrm>
            <a:off x="3814840" y="1104900"/>
            <a:ext cx="10658317" cy="724622"/>
          </a:xfrm>
          <a:prstGeom prst="rect">
            <a:avLst/>
          </a:prstGeom>
          <a:noFill/>
        </p:spPr>
        <p:txBody>
          <a:bodyPr wrap="square">
            <a:spAutoFit/>
          </a:bodyPr>
          <a:lstStyle/>
          <a:p>
            <a:pPr algn="ctr">
              <a:lnSpc>
                <a:spcPts val="5506"/>
              </a:lnSpc>
            </a:pPr>
            <a:r>
              <a:rPr lang="en-US" sz="3600" dirty="0">
                <a:solidFill>
                  <a:srgbClr val="FFFFFF"/>
                </a:solidFill>
                <a:latin typeface="Founders Grotesk 2"/>
              </a:rPr>
              <a:t>The Erasmus+ countries</a:t>
            </a:r>
          </a:p>
        </p:txBody>
      </p:sp>
      <p:sp>
        <p:nvSpPr>
          <p:cNvPr id="10" name="TekstSylinder 9">
            <a:extLst>
              <a:ext uri="{FF2B5EF4-FFF2-40B4-BE49-F238E27FC236}">
                <a16:creationId xmlns:a16="http://schemas.microsoft.com/office/drawing/2014/main" id="{3DF1347F-7982-ED12-E5F3-646B59F9CD7B}"/>
              </a:ext>
            </a:extLst>
          </p:cNvPr>
          <p:cNvSpPr txBox="1"/>
          <p:nvPr/>
        </p:nvSpPr>
        <p:spPr>
          <a:xfrm>
            <a:off x="4967448" y="1974138"/>
            <a:ext cx="8353097" cy="461665"/>
          </a:xfrm>
          <a:prstGeom prst="rect">
            <a:avLst/>
          </a:prstGeom>
          <a:noFill/>
        </p:spPr>
        <p:txBody>
          <a:bodyPr wrap="square">
            <a:spAutoFit/>
          </a:bodyPr>
          <a:lstStyle/>
          <a:p>
            <a:pPr algn="ctr"/>
            <a:r>
              <a:rPr lang="en-US" sz="2400" dirty="0">
                <a:solidFill>
                  <a:srgbClr val="FFFFFF"/>
                </a:solidFill>
                <a:latin typeface="Founders Grotesk 1" panose="020B0604020202020204" charset="0"/>
              </a:rPr>
              <a:t>The EU countries, but also other countries like Iceland and Norway</a:t>
            </a:r>
            <a:endParaRPr lang="nb-NO" sz="2400" dirty="0">
              <a:latin typeface="Founders Grotesk 1" panose="020B0604020202020204" charset="0"/>
            </a:endParaRPr>
          </a:p>
        </p:txBody>
      </p:sp>
    </p:spTree>
    <p:extLst>
      <p:ext uri="{BB962C8B-B14F-4D97-AF65-F5344CB8AC3E}">
        <p14:creationId xmlns:p14="http://schemas.microsoft.com/office/powerpoint/2010/main" val="226424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798A"/>
        </a:solidFill>
        <a:effectLst/>
      </p:bgPr>
    </p:bg>
    <p:spTree>
      <p:nvGrpSpPr>
        <p:cNvPr id="1" name=""/>
        <p:cNvGrpSpPr/>
        <p:nvPr/>
      </p:nvGrpSpPr>
      <p:grpSpPr>
        <a:xfrm>
          <a:off x="0" y="0"/>
          <a:ext cx="0" cy="0"/>
          <a:chOff x="0" y="0"/>
          <a:chExt cx="0" cy="0"/>
        </a:xfrm>
      </p:grpSpPr>
      <p:sp>
        <p:nvSpPr>
          <p:cNvPr id="2" name="Freeform 2"/>
          <p:cNvSpPr/>
          <p:nvPr/>
        </p:nvSpPr>
        <p:spPr>
          <a:xfrm>
            <a:off x="0" y="0"/>
            <a:ext cx="8411439" cy="10287000"/>
          </a:xfrm>
          <a:custGeom>
            <a:avLst/>
            <a:gdLst/>
            <a:ahLst/>
            <a:cxnLst/>
            <a:rect l="l" t="t" r="r" b="b"/>
            <a:pathLst>
              <a:path w="8411439" h="10287000">
                <a:moveTo>
                  <a:pt x="0" y="0"/>
                </a:moveTo>
                <a:lnTo>
                  <a:pt x="8411439" y="0"/>
                </a:lnTo>
                <a:lnTo>
                  <a:pt x="8411439" y="10287000"/>
                </a:lnTo>
                <a:lnTo>
                  <a:pt x="0" y="10287000"/>
                </a:lnTo>
                <a:lnTo>
                  <a:pt x="0" y="0"/>
                </a:lnTo>
                <a:close/>
              </a:path>
            </a:pathLst>
          </a:custGeom>
          <a:blipFill>
            <a:blip r:embed="rId3"/>
            <a:stretch>
              <a:fillRect l="-36512" r="-46934"/>
            </a:stretch>
          </a:blipFill>
        </p:spPr>
        <p:txBody>
          <a:bodyPr/>
          <a:lstStyle/>
          <a:p>
            <a:endParaRPr lang="nb-NO"/>
          </a:p>
        </p:txBody>
      </p:sp>
      <p:sp>
        <p:nvSpPr>
          <p:cNvPr id="3" name="TextBox 3"/>
          <p:cNvSpPr txBox="1"/>
          <p:nvPr/>
        </p:nvSpPr>
        <p:spPr>
          <a:xfrm>
            <a:off x="9144000" y="2187398"/>
            <a:ext cx="8305800" cy="1897955"/>
          </a:xfrm>
          <a:prstGeom prst="rect">
            <a:avLst/>
          </a:prstGeom>
        </p:spPr>
        <p:txBody>
          <a:bodyPr wrap="square" lIns="0" tIns="0" rIns="0" bIns="0" rtlCol="0" anchor="t">
            <a:spAutoFit/>
          </a:bodyPr>
          <a:lstStyle/>
          <a:p>
            <a:pPr>
              <a:lnSpc>
                <a:spcPts val="7389"/>
              </a:lnSpc>
            </a:pPr>
            <a:r>
              <a:rPr lang="en-US" sz="7316" dirty="0">
                <a:solidFill>
                  <a:srgbClr val="FFFFFF"/>
                </a:solidFill>
                <a:latin typeface="Founders Grotesk 2"/>
              </a:rPr>
              <a:t>Funding opportunities</a:t>
            </a:r>
          </a:p>
        </p:txBody>
      </p:sp>
      <p:sp>
        <p:nvSpPr>
          <p:cNvPr id="5" name="TextBox 5"/>
          <p:cNvSpPr txBox="1"/>
          <p:nvPr/>
        </p:nvSpPr>
        <p:spPr>
          <a:xfrm>
            <a:off x="9344295" y="4457336"/>
            <a:ext cx="7204454" cy="3188886"/>
          </a:xfrm>
          <a:prstGeom prst="rect">
            <a:avLst/>
          </a:prstGeom>
        </p:spPr>
        <p:txBody>
          <a:bodyPr lIns="0" tIns="0" rIns="0" bIns="0" rtlCol="0" anchor="t">
            <a:spAutoFit/>
          </a:bodyPr>
          <a:lstStyle/>
          <a:p>
            <a:pPr marL="691729" lvl="1" indent="-345865">
              <a:lnSpc>
                <a:spcPts val="4165"/>
              </a:lnSpc>
              <a:buFont typeface="Arial"/>
              <a:buChar char="•"/>
            </a:pPr>
            <a:r>
              <a:rPr lang="en-US" sz="3203" dirty="0">
                <a:solidFill>
                  <a:srgbClr val="FFFFFF"/>
                </a:solidFill>
                <a:latin typeface="Founders Grotesk 1"/>
              </a:rPr>
              <a:t>Youth exchanges</a:t>
            </a:r>
          </a:p>
          <a:p>
            <a:pPr>
              <a:lnSpc>
                <a:spcPts val="4165"/>
              </a:lnSpc>
            </a:pPr>
            <a:endParaRPr lang="en-US" sz="3203" dirty="0">
              <a:solidFill>
                <a:srgbClr val="FFFFFF"/>
              </a:solidFill>
              <a:latin typeface="Founders Grotesk 1"/>
            </a:endParaRPr>
          </a:p>
          <a:p>
            <a:pPr marL="691729" lvl="1" indent="-345865">
              <a:lnSpc>
                <a:spcPts val="4165"/>
              </a:lnSpc>
              <a:buFont typeface="Arial"/>
              <a:buChar char="•"/>
            </a:pPr>
            <a:r>
              <a:rPr lang="en-US" sz="3203" dirty="0">
                <a:solidFill>
                  <a:srgbClr val="FFFFFF"/>
                </a:solidFill>
                <a:latin typeface="Founders Grotesk 1"/>
              </a:rPr>
              <a:t>Youth participation activities</a:t>
            </a:r>
          </a:p>
          <a:p>
            <a:pPr>
              <a:lnSpc>
                <a:spcPts val="4165"/>
              </a:lnSpc>
            </a:pPr>
            <a:endParaRPr lang="en-US" sz="3203" dirty="0">
              <a:solidFill>
                <a:srgbClr val="FFFFFF"/>
              </a:solidFill>
              <a:latin typeface="Founders Grotesk 1"/>
            </a:endParaRPr>
          </a:p>
          <a:p>
            <a:pPr marL="691729" lvl="1" indent="-345865">
              <a:lnSpc>
                <a:spcPts val="4165"/>
              </a:lnSpc>
              <a:buFont typeface="Arial"/>
              <a:buChar char="•"/>
            </a:pPr>
            <a:r>
              <a:rPr lang="en-US" sz="3203" dirty="0">
                <a:solidFill>
                  <a:srgbClr val="FFFFFF"/>
                </a:solidFill>
                <a:latin typeface="Founders Grotesk 1"/>
              </a:rPr>
              <a:t>Partnerships for cooperation</a:t>
            </a:r>
          </a:p>
          <a:p>
            <a:pPr>
              <a:lnSpc>
                <a:spcPts val="4165"/>
              </a:lnSpc>
            </a:pPr>
            <a:endParaRPr lang="en-US" sz="3203" dirty="0">
              <a:solidFill>
                <a:srgbClr val="FFFFFF"/>
              </a:solidFill>
              <a:latin typeface="Founders Grotesk 1"/>
            </a:endParaRPr>
          </a:p>
        </p:txBody>
      </p:sp>
      <p:sp>
        <p:nvSpPr>
          <p:cNvPr id="6" name="Freeform 6"/>
          <p:cNvSpPr/>
          <p:nvPr/>
        </p:nvSpPr>
        <p:spPr>
          <a:xfrm>
            <a:off x="569672" y="504738"/>
            <a:ext cx="2832776" cy="880736"/>
          </a:xfrm>
          <a:custGeom>
            <a:avLst/>
            <a:gdLst/>
            <a:ahLst/>
            <a:cxnLst/>
            <a:rect l="l" t="t" r="r" b="b"/>
            <a:pathLst>
              <a:path w="2832776" h="880736">
                <a:moveTo>
                  <a:pt x="0" y="0"/>
                </a:moveTo>
                <a:lnTo>
                  <a:pt x="2832776" y="0"/>
                </a:lnTo>
                <a:lnTo>
                  <a:pt x="2832776" y="880735"/>
                </a:lnTo>
                <a:lnTo>
                  <a:pt x="0" y="880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kstslides">
  <a:themeElements>
    <a:clrScheme name="Egendefin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2B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smus+ungdom" id="{B16D0671-85D2-1D47-A19F-17E0CF709EF5}" vid="{9C171907-21A9-254B-855A-ECF80EAAD5C6}"/>
    </a:ext>
  </a:extLst>
</a:theme>
</file>

<file path=ppt/theme/theme3.xml><?xml version="1.0" encoding="utf-8"?>
<a:theme xmlns:a="http://schemas.openxmlformats.org/drawingml/2006/main" name="Mellomslides">
  <a:themeElements>
    <a:clrScheme name="Egendefin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2B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asmus+ungdom" id="{B16D0671-85D2-1D47-A19F-17E0CF709EF5}" vid="{2F13FD47-FCD0-9540-8D96-61F0DC4885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4e30c63-0ed0-491c-9cdb-08dd28e298aa">
      <Terms xmlns="http://schemas.microsoft.com/office/infopath/2007/PartnerControls"/>
    </lcf76f155ced4ddcb4097134ff3c332f>
    <ArchivedTo xmlns="bbd8dc78-8112-4b63-b0ea-1f0e8acf5fc0">
      <Url xsi:nil="true"/>
      <Description xsi:nil="true"/>
    </ArchivedTo>
    <TaxCatchAll xmlns="bbd8dc78-8112-4b63-b0ea-1f0e8acf5fc0" xsi:nil="true"/>
    <ArchivedBy xmlns="bbd8dc78-8112-4b63-b0ea-1f0e8acf5fc0" xsi:nil="true"/>
    <Archived xmlns="bbd8dc78-8112-4b63-b0ea-1f0e8acf5f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6C2C037FC2E04CB743F5DC07562AB5" ma:contentTypeVersion="20" ma:contentTypeDescription="Create a new document." ma:contentTypeScope="" ma:versionID="5fe4af42d2a7ad34471fbbd72a5b915c">
  <xsd:schema xmlns:xsd="http://www.w3.org/2001/XMLSchema" xmlns:xs="http://www.w3.org/2001/XMLSchema" xmlns:p="http://schemas.microsoft.com/office/2006/metadata/properties" xmlns:ns2="14e30c63-0ed0-491c-9cdb-08dd28e298aa" xmlns:ns3="bbd8dc78-8112-4b63-b0ea-1f0e8acf5fc0" targetNamespace="http://schemas.microsoft.com/office/2006/metadata/properties" ma:root="true" ma:fieldsID="8355e5c929e20fc833cced9ba99da86c" ns2:_="" ns3:_="">
    <xsd:import namespace="14e30c63-0ed0-491c-9cdb-08dd28e298aa"/>
    <xsd:import namespace="bbd8dc78-8112-4b63-b0ea-1f0e8acf5f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3:Archived" minOccurs="0"/>
                <xsd:element ref="ns3:ArchivedBy" minOccurs="0"/>
                <xsd:element ref="ns3:ArchivedTo"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e30c63-0ed0-491c-9cdb-08dd28e29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d8dc78-8112-4b63-b0ea-1f0e8acf5fc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f97c43-8919-45aa-bec9-165d11f7a296}" ma:internalName="TaxCatchAll" ma:showField="CatchAllData" ma:web="bbd8dc78-8112-4b63-b0ea-1f0e8acf5fc0">
      <xsd:complexType>
        <xsd:complexContent>
          <xsd:extension base="dms:MultiChoiceLookup">
            <xsd:sequence>
              <xsd:element name="Value" type="dms:Lookup" maxOccurs="unbounded" minOccurs="0" nillable="true"/>
            </xsd:sequence>
          </xsd:extension>
        </xsd:complexContent>
      </xsd:complexType>
    </xsd:element>
    <xsd:element name="Archived" ma:index="24" nillable="true" ma:displayName="Arkivert" ma:format="DateTime" ma:internalName="Archived">
      <xsd:simpleType>
        <xsd:restriction base="dms:DateTime"/>
      </xsd:simpleType>
    </xsd:element>
    <xsd:element name="ArchivedBy" ma:index="25" nillable="true" ma:displayName="Arkivert av" ma:internalName="ArchivedBy">
      <xsd:simpleType>
        <xsd:restriction base="dms:Text"/>
      </xsd:simpleType>
    </xsd:element>
    <xsd:element name="ArchivedTo" ma:index="26" nillable="true" ma:displayName="Arkivert til" ma:format="Hyperlink" ma:internalName="ArchivedTo">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7EFAB3-7D17-4362-A3EE-08E980F1ED61}">
  <ds:schemaRefs>
    <ds:schemaRef ds:uri="http://schemas.microsoft.com/sharepoint/v3/contenttype/forms"/>
  </ds:schemaRefs>
</ds:datastoreItem>
</file>

<file path=customXml/itemProps2.xml><?xml version="1.0" encoding="utf-8"?>
<ds:datastoreItem xmlns:ds="http://schemas.openxmlformats.org/officeDocument/2006/customXml" ds:itemID="{0C183EF7-01FC-4273-AC18-34F618092F58}">
  <ds:schemaRefs>
    <ds:schemaRef ds:uri="14e30c63-0ed0-491c-9cdb-08dd28e298aa"/>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bbd8dc78-8112-4b63-b0ea-1f0e8acf5fc0"/>
    <ds:schemaRef ds:uri="http://www.w3.org/XML/1998/namespace"/>
    <ds:schemaRef ds:uri="http://purl.org/dc/terms/"/>
  </ds:schemaRefs>
</ds:datastoreItem>
</file>

<file path=customXml/itemProps3.xml><?xml version="1.0" encoding="utf-8"?>
<ds:datastoreItem xmlns:ds="http://schemas.openxmlformats.org/officeDocument/2006/customXml" ds:itemID="{24DBFE97-1861-4E22-AA4F-A2503199D819}">
  <ds:schemaRefs>
    <ds:schemaRef ds:uri="14e30c63-0ed0-491c-9cdb-08dd28e298aa"/>
    <ds:schemaRef ds:uri="bbd8dc78-8112-4b63-b0ea-1f0e8acf5f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1268</TotalTime>
  <Words>3127</Words>
  <Application>Microsoft Office PowerPoint</Application>
  <PresentationFormat>Egendefinert</PresentationFormat>
  <Paragraphs>434</Paragraphs>
  <Slides>47</Slides>
  <Notes>40</Notes>
  <HiddenSlides>0</HiddenSlides>
  <MMClips>0</MMClips>
  <ScaleCrop>false</ScaleCrop>
  <HeadingPairs>
    <vt:vector size="6" baseType="variant">
      <vt:variant>
        <vt:lpstr>Brukte skrifter</vt:lpstr>
      </vt:variant>
      <vt:variant>
        <vt:i4>8</vt:i4>
      </vt:variant>
      <vt:variant>
        <vt:lpstr>Tema</vt:lpstr>
      </vt:variant>
      <vt:variant>
        <vt:i4>3</vt:i4>
      </vt:variant>
      <vt:variant>
        <vt:lpstr>Lysbildetitler</vt:lpstr>
      </vt:variant>
      <vt:variant>
        <vt:i4>47</vt:i4>
      </vt:variant>
    </vt:vector>
  </HeadingPairs>
  <TitlesOfParts>
    <vt:vector size="58" baseType="lpstr">
      <vt:lpstr>Founders Grotesk 2</vt:lpstr>
      <vt:lpstr>Calibri</vt:lpstr>
      <vt:lpstr>Founders Grotesk Semibold</vt:lpstr>
      <vt:lpstr>Arial</vt:lpstr>
      <vt:lpstr>Founders Grotesk 1</vt:lpstr>
      <vt:lpstr>Open Sans</vt:lpstr>
      <vt:lpstr>Founders Grotesk 4</vt:lpstr>
      <vt:lpstr>Founders Grotesk Regular</vt:lpstr>
      <vt:lpstr>Office Theme</vt:lpstr>
      <vt:lpstr>Tekstslides</vt:lpstr>
      <vt:lpstr>Mellomslides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Application deadlines - tbc</vt:lpstr>
      <vt:lpstr>Apply through the EU portal</vt:lpstr>
      <vt:lpstr>How to find partners?  How to learn what makes a great project?</vt:lpstr>
      <vt:lpstr>PowerPoint-presentasjon</vt:lpstr>
      <vt:lpstr>Sustainable well-being of people and planet</vt:lpstr>
      <vt:lpstr>The power of non-formal education</vt:lpstr>
      <vt:lpstr>Online challenge: Develop your project</vt:lpstr>
      <vt:lpstr>Norway contact point:</vt:lpstr>
      <vt:lpstr>Denmark:</vt:lpstr>
      <vt:lpstr>Finland:</vt:lpstr>
      <vt:lpstr>Iceland:</vt:lpstr>
      <vt:lpstr>Sweden:</vt:lpstr>
      <vt:lpstr>What did we learn?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 Generell presentasjon til Hodan</dc:title>
  <dc:creator>Ingeborg Lundgaard Kjærstad</dc:creator>
  <cp:lastModifiedBy>Ingeborg Lundgaard Kjærstad</cp:lastModifiedBy>
  <cp:revision>53</cp:revision>
  <dcterms:created xsi:type="dcterms:W3CDTF">2006-08-16T00:00:00Z</dcterms:created>
  <dcterms:modified xsi:type="dcterms:W3CDTF">2023-11-11T14:44:33Z</dcterms:modified>
  <dc:identifier>DAFsdqjBKpU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0x010100366C2C037FC2E04CB743F5DC07562AB5</vt:lpwstr>
  </property>
  <property fmtid="{D5CDD505-2E9C-101B-9397-08002B2CF9AE}" pid="3" name="MediaServiceImageTags">
    <vt:lpwstr/>
  </property>
</Properties>
</file>